
<file path=[Content_Types].xml><?xml version="1.0" encoding="utf-8"?>
<Types xmlns="http://schemas.openxmlformats.org/package/2006/content-types">
  <Default Extension="jpeg" ContentType="image/jpeg"/>
  <Default Extension="JPG" ContentType="image/.jpg"/>
  <Default Extension="emf" ContentType="image/x-emf"/>
  <Default Extension="tiff" ContentType="image/tif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media/image10.svg" ContentType="image/svg+xml"/>
  <Override PartName="/ppt/media/image11.svg" ContentType="image/svg+xml"/>
  <Override PartName="/ppt/media/image1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32" r:id="rId5"/>
    <p:sldId id="291" r:id="rId6"/>
    <p:sldId id="292" r:id="rId7"/>
    <p:sldId id="286" r:id="rId8"/>
    <p:sldId id="314" r:id="rId9"/>
    <p:sldId id="315" r:id="rId10"/>
    <p:sldId id="334" r:id="rId11"/>
    <p:sldId id="258" r:id="rId12"/>
    <p:sldId id="261" r:id="rId13"/>
    <p:sldId id="262" r:id="rId14"/>
    <p:sldId id="263" r:id="rId15"/>
    <p:sldId id="264" r:id="rId16"/>
    <p:sldId id="265" r:id="rId17"/>
    <p:sldId id="266" r:id="rId18"/>
    <p:sldId id="272" r:id="rId19"/>
    <p:sldId id="335" r:id="rId20"/>
    <p:sldId id="336" r:id="rId21"/>
    <p:sldId id="337" r:id="rId22"/>
    <p:sldId id="338" r:id="rId23"/>
    <p:sldId id="311" r:id="rId24"/>
    <p:sldId id="290" r:id="rId25"/>
    <p:sldId id="301" r:id="rId26"/>
    <p:sldId id="323" r:id="rId27"/>
    <p:sldId id="312" r:id="rId28"/>
    <p:sldId id="306" r:id="rId29"/>
    <p:sldId id="319" r:id="rId30"/>
    <p:sldId id="316" r:id="rId31"/>
    <p:sldId id="305" r:id="rId32"/>
    <p:sldId id="287" r:id="rId33"/>
    <p:sldId id="298" r:id="rId34"/>
    <p:sldId id="325" r:id="rId35"/>
    <p:sldId id="304" r:id="rId36"/>
    <p:sldId id="303" r:id="rId37"/>
    <p:sldId id="328" r:id="rId38"/>
    <p:sldId id="320" r:id="rId39"/>
    <p:sldId id="321" r:id="rId40"/>
    <p:sldId id="330" r:id="rId41"/>
    <p:sldId id="308" r:id="rId42"/>
    <p:sldId id="307" r:id="rId43"/>
    <p:sldId id="324" r:id="rId44"/>
    <p:sldId id="288" r:id="rId45"/>
    <p:sldId id="310" r:id="rId46"/>
    <p:sldId id="309" r:id="rId47"/>
    <p:sldId id="317" r:id="rId48"/>
    <p:sldId id="289" r:id="rId49"/>
    <p:sldId id="296" r:id="rId50"/>
    <p:sldId id="318" r:id="rId51"/>
    <p:sldId id="333" r:id="rId52"/>
    <p:sldId id="329" r:id="rId53"/>
    <p:sldId id="300" r:id="rId54"/>
    <p:sldId id="322" r:id="rId55"/>
    <p:sldId id="299" r:id="rId56"/>
    <p:sldId id="294"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MOU" lastIdx="1" clrIdx="6"/>
  <p:cmAuthor id="1" name="Michal Maciejewski" initials="M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600"/>
    <a:srgbClr val="434654"/>
    <a:srgbClr val="BADEFF"/>
    <a:srgbClr val="F9F9FB"/>
    <a:srgbClr val="FBF6FA"/>
    <a:srgbClr val="FFE6AC"/>
    <a:srgbClr val="FFFFFF"/>
    <a:srgbClr val="FAF6FA"/>
    <a:srgbClr val="F9F7F9"/>
    <a:srgbClr val="0B3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59" autoAdjust="0"/>
    <p:restoredTop sz="85714"/>
  </p:normalViewPr>
  <p:slideViewPr>
    <p:cSldViewPr snapToGrid="0" snapToObjects="1">
      <p:cViewPr varScale="1">
        <p:scale>
          <a:sx n="178" d="100"/>
          <a:sy n="178" d="100"/>
        </p:scale>
        <p:origin x="968" y="96"/>
      </p:cViewPr>
      <p:guideLst>
        <p:guide orient="horz" pos="1620"/>
        <p:guide pos="2896"/>
      </p:guideLst>
    </p:cSldViewPr>
  </p:slideViewPr>
  <p:notesTextViewPr>
    <p:cViewPr>
      <p:scale>
        <a:sx n="3" d="2"/>
        <a:sy n="3" d="2"/>
      </p:scale>
      <p:origin x="0" y="0"/>
    </p:cViewPr>
  </p:notesTextViewPr>
  <p:notesViewPr>
    <p:cSldViewPr snapToGrid="0" snapToObjects="1" showGuides="1">
      <p:cViewPr varScale="1">
        <p:scale>
          <a:sx n="136" d="100"/>
          <a:sy n="136" d="100"/>
        </p:scale>
        <p:origin x="-387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dgm:spPr/>
      <dgm:t>
        <a:bodyPr/>
        <a:lstStyle/>
        <a:p>
          <a:r>
            <a:rPr lang="en-GB" dirty="0"/>
            <a:t>Data Engineering</a:t>
          </a:r>
        </a:p>
      </dgm:t>
    </dgm:pt>
    <dgm:pt modelId="{59390816-0E59-094A-B1E8-6129CE230FE1}" cxnId="{64BB90E0-79D9-E04C-8031-CF02EDB5F0B9}" type="parTrans">
      <dgm:prSet/>
      <dgm:spPr/>
      <dgm:t>
        <a:bodyPr/>
        <a:lstStyle/>
        <a:p>
          <a:endParaRPr lang="en-GB"/>
        </a:p>
      </dgm:t>
    </dgm:pt>
    <dgm:pt modelId="{4D181413-703B-744E-A85F-078F48C884D6}" cxnId="{64BB90E0-79D9-E04C-8031-CF02EDB5F0B9}" type="sibTrans">
      <dgm:prSet/>
      <dgm:spPr/>
      <dgm:t>
        <a:bodyPr/>
        <a:lstStyle/>
        <a:p>
          <a:endParaRPr lang="en-GB"/>
        </a:p>
      </dgm:t>
    </dgm:pt>
    <dgm:pt modelId="{4F6E7011-982A-7042-ACF8-DFBE10053FE9}">
      <dgm:prSet phldrT="[Text]"/>
      <dgm:spPr/>
      <dgm:t>
        <a:bodyPr/>
        <a:lstStyle/>
        <a:p>
          <a:r>
            <a:rPr lang="en-GB" dirty="0"/>
            <a:t>Modelling</a:t>
          </a:r>
        </a:p>
      </dgm:t>
    </dgm:pt>
    <dgm:pt modelId="{42ED8807-0BD1-C346-A471-01278AE3CD6E}" cxnId="{67186525-5BF8-C04D-A277-5260F699BB37}" type="parTrans">
      <dgm:prSet/>
      <dgm:spPr/>
      <dgm:t>
        <a:bodyPr/>
        <a:lstStyle/>
        <a:p>
          <a:endParaRPr lang="en-GB"/>
        </a:p>
      </dgm:t>
    </dgm:pt>
    <dgm:pt modelId="{B2543238-E359-CD41-BE41-B2B8AD82812F}" cxnId="{67186525-5BF8-C04D-A277-5260F699BB37}" type="sibTrans">
      <dgm:prSet/>
      <dgm:spPr/>
      <dgm:t>
        <a:bodyPr/>
        <a:lstStyle/>
        <a:p>
          <a:endParaRPr lang="en-GB"/>
        </a:p>
      </dgm:t>
    </dgm:pt>
    <dgm:pt modelId="{6AA9DE4D-FBEC-C84D-A98F-CA5AD75AE238}">
      <dgm:prSet phldrT="[Text]"/>
      <dgm:spPr/>
      <dgm:t>
        <a:bodyPr/>
        <a:lstStyle/>
        <a:p>
          <a:r>
            <a:rPr lang="en-GB" dirty="0"/>
            <a:t>Deployment</a:t>
          </a:r>
        </a:p>
      </dgm:t>
    </dgm:pt>
    <dgm:pt modelId="{2BB45C9B-634A-3A47-94F0-231D92EA9431}" cxnId="{B77C6314-4E25-E24B-8D25-EF82838CBC8A}" type="parTrans">
      <dgm:prSet/>
      <dgm:spPr/>
      <dgm:t>
        <a:bodyPr/>
        <a:lstStyle/>
        <a:p>
          <a:endParaRPr lang="en-GB"/>
        </a:p>
      </dgm:t>
    </dgm:pt>
    <dgm:pt modelId="{785C65CD-2B44-E844-95F2-FEBDEDE99F33}" cxnId="{B77C6314-4E25-E24B-8D25-EF82838CBC8A}" type="sibTrans">
      <dgm:prSet/>
      <dgm:spPr/>
      <dgm:t>
        <a:bodyPr/>
        <a:lstStyle/>
        <a:p>
          <a:endParaRPr lang="en-GB"/>
        </a:p>
      </dgm:t>
    </dgm:pt>
    <dgm:pt modelId="{DE871E93-0020-0D47-AD02-78892AD39DF5}">
      <dgm:prSet phldrT="[Text]"/>
      <dgm:spPr/>
      <dgm:t>
        <a:bodyPr/>
        <a:lstStyle/>
        <a:p>
          <a:r>
            <a:rPr lang="en-GB" dirty="0"/>
            <a:t>Monitoring</a:t>
          </a:r>
        </a:p>
      </dgm:t>
    </dgm:pt>
    <dgm:pt modelId="{88B6EEDC-E3CA-BB41-8DD2-B9A641485002}" cxnId="{53B93396-E998-2049-8F6B-CB6E0D3E6086}" type="parTrans">
      <dgm:prSet/>
      <dgm:spPr/>
      <dgm:t>
        <a:bodyPr/>
        <a:lstStyle/>
        <a:p>
          <a:endParaRPr lang="en-GB"/>
        </a:p>
      </dgm:t>
    </dgm:pt>
    <dgm:pt modelId="{5A3F2B30-BECD-444C-A4B7-02ED2613A850}" cxnId="{53B93396-E998-2049-8F6B-CB6E0D3E6086}" type="sibTrans">
      <dgm:prSet/>
      <dgm:spPr/>
      <dgm:t>
        <a:bodyPr/>
        <a:lstStyle/>
        <a:p>
          <a:endParaRPr lang="en-GB"/>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custT="1"/>
      <dgm:spPr/>
      <dgm:t>
        <a:bodyPr/>
        <a:lstStyle/>
        <a:p>
          <a:r>
            <a:rPr lang="en-GB" sz="1500" dirty="0"/>
            <a:t>Data Engineering</a:t>
          </a:r>
        </a:p>
      </dgm:t>
    </dgm:pt>
    <dgm:pt modelId="{59390816-0E59-094A-B1E8-6129CE230FE1}" cxnId="{64BB90E0-79D9-E04C-8031-CF02EDB5F0B9}" type="parTrans">
      <dgm:prSet/>
      <dgm:spPr/>
      <dgm:t>
        <a:bodyPr/>
        <a:lstStyle/>
        <a:p>
          <a:endParaRPr lang="en-GB" sz="1500"/>
        </a:p>
      </dgm:t>
    </dgm:pt>
    <dgm:pt modelId="{4D181413-703B-744E-A85F-078F48C884D6}" cxnId="{64BB90E0-79D9-E04C-8031-CF02EDB5F0B9}" type="sibTrans">
      <dgm:prSet/>
      <dgm:spPr/>
      <dgm:t>
        <a:bodyPr/>
        <a:lstStyle/>
        <a:p>
          <a:endParaRPr lang="en-GB" sz="1500"/>
        </a:p>
      </dgm:t>
    </dgm:pt>
    <dgm:pt modelId="{4F6E7011-982A-7042-ACF8-DFBE10053FE9}">
      <dgm:prSet phldrT="[Text]" custT="1"/>
      <dgm:spPr>
        <a:solidFill>
          <a:schemeClr val="accent2"/>
        </a:solidFill>
      </dgm:spPr>
      <dgm:t>
        <a:bodyPr/>
        <a:lstStyle/>
        <a:p>
          <a:r>
            <a:rPr lang="en-GB" sz="1500" dirty="0"/>
            <a:t>Modelling</a:t>
          </a:r>
        </a:p>
      </dgm:t>
    </dgm:pt>
    <dgm:pt modelId="{42ED8807-0BD1-C346-A471-01278AE3CD6E}" cxnId="{67186525-5BF8-C04D-A277-5260F699BB37}" type="parTrans">
      <dgm:prSet/>
      <dgm:spPr/>
      <dgm:t>
        <a:bodyPr/>
        <a:lstStyle/>
        <a:p>
          <a:endParaRPr lang="en-GB" sz="1500"/>
        </a:p>
      </dgm:t>
    </dgm:pt>
    <dgm:pt modelId="{B2543238-E359-CD41-BE41-B2B8AD82812F}" cxnId="{67186525-5BF8-C04D-A277-5260F699BB37}" type="sibTrans">
      <dgm:prSet/>
      <dgm:spPr/>
      <dgm:t>
        <a:bodyPr/>
        <a:lstStyle/>
        <a:p>
          <a:endParaRPr lang="en-GB" sz="1500"/>
        </a:p>
      </dgm:t>
    </dgm:pt>
    <dgm:pt modelId="{6AA9DE4D-FBEC-C84D-A98F-CA5AD75AE238}">
      <dgm:prSet phldrT="[Text]" custT="1"/>
      <dgm:spPr>
        <a:solidFill>
          <a:schemeClr val="accent2"/>
        </a:solidFill>
      </dgm:spPr>
      <dgm:t>
        <a:bodyPr/>
        <a:lstStyle/>
        <a:p>
          <a:r>
            <a:rPr lang="en-GB" sz="1500" dirty="0"/>
            <a:t>Deployment</a:t>
          </a:r>
        </a:p>
      </dgm:t>
    </dgm:pt>
    <dgm:pt modelId="{2BB45C9B-634A-3A47-94F0-231D92EA9431}" cxnId="{B77C6314-4E25-E24B-8D25-EF82838CBC8A}" type="parTrans">
      <dgm:prSet/>
      <dgm:spPr/>
      <dgm:t>
        <a:bodyPr/>
        <a:lstStyle/>
        <a:p>
          <a:endParaRPr lang="en-GB" sz="1500"/>
        </a:p>
      </dgm:t>
    </dgm:pt>
    <dgm:pt modelId="{785C65CD-2B44-E844-95F2-FEBDEDE99F33}" cxnId="{B77C6314-4E25-E24B-8D25-EF82838CBC8A}" type="sibTrans">
      <dgm:prSet/>
      <dgm:spPr/>
      <dgm:t>
        <a:bodyPr/>
        <a:lstStyle/>
        <a:p>
          <a:endParaRPr lang="en-GB" sz="1500"/>
        </a:p>
      </dgm:t>
    </dgm:pt>
    <dgm:pt modelId="{DE871E93-0020-0D47-AD02-78892AD39DF5}">
      <dgm:prSet phldrT="[Text]" custT="1"/>
      <dgm:spPr>
        <a:solidFill>
          <a:schemeClr val="accent2"/>
        </a:solidFill>
      </dgm:spPr>
      <dgm:t>
        <a:bodyPr/>
        <a:lstStyle/>
        <a:p>
          <a:r>
            <a:rPr lang="en-GB" sz="1500" dirty="0"/>
            <a:t>Monitoring</a:t>
          </a:r>
        </a:p>
      </dgm:t>
    </dgm:pt>
    <dgm:pt modelId="{88B6EEDC-E3CA-BB41-8DD2-B9A641485002}" cxnId="{53B93396-E998-2049-8F6B-CB6E0D3E6086}" type="parTrans">
      <dgm:prSet/>
      <dgm:spPr/>
      <dgm:t>
        <a:bodyPr/>
        <a:lstStyle/>
        <a:p>
          <a:endParaRPr lang="en-GB" sz="1500"/>
        </a:p>
      </dgm:t>
    </dgm:pt>
    <dgm:pt modelId="{5A3F2B30-BECD-444C-A4B7-02ED2613A850}" cxnId="{53B93396-E998-2049-8F6B-CB6E0D3E6086}" type="sibTrans">
      <dgm:prSet/>
      <dgm:spPr/>
      <dgm:t>
        <a:bodyPr/>
        <a:lstStyle/>
        <a:p>
          <a:endParaRPr lang="en-GB" sz="1500"/>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dgm:spPr/>
      <dgm:t>
        <a:bodyPr/>
        <a:lstStyle/>
        <a:p>
          <a:r>
            <a:rPr lang="en-GB" dirty="0"/>
            <a:t>Data </a:t>
          </a:r>
          <a:br>
            <a:rPr lang="en-GB" dirty="0"/>
          </a:br>
          <a:r>
            <a:rPr lang="en-GB" dirty="0"/>
            <a:t>Ingestion</a:t>
          </a:r>
        </a:p>
      </dgm:t>
    </dgm:pt>
    <dgm:pt modelId="{59390816-0E59-094A-B1E8-6129CE230FE1}" cxnId="{64BB90E0-79D9-E04C-8031-CF02EDB5F0B9}" type="parTrans">
      <dgm:prSet/>
      <dgm:spPr/>
      <dgm:t>
        <a:bodyPr/>
        <a:lstStyle/>
        <a:p>
          <a:endParaRPr lang="en-GB"/>
        </a:p>
      </dgm:t>
    </dgm:pt>
    <dgm:pt modelId="{4D181413-703B-744E-A85F-078F48C884D6}" cxnId="{64BB90E0-79D9-E04C-8031-CF02EDB5F0B9}" type="sibTrans">
      <dgm:prSet/>
      <dgm:spPr/>
      <dgm:t>
        <a:bodyPr/>
        <a:lstStyle/>
        <a:p>
          <a:endParaRPr lang="en-GB"/>
        </a:p>
      </dgm:t>
    </dgm:pt>
    <dgm:pt modelId="{4F6E7011-982A-7042-ACF8-DFBE10053FE9}">
      <dgm:prSet phldrT="[Text]"/>
      <dgm:spPr/>
      <dgm:t>
        <a:bodyPr/>
        <a:lstStyle/>
        <a:p>
          <a:r>
            <a:rPr lang="en-GB" dirty="0"/>
            <a:t>Data Validation</a:t>
          </a:r>
        </a:p>
      </dgm:t>
    </dgm:pt>
    <dgm:pt modelId="{42ED8807-0BD1-C346-A471-01278AE3CD6E}" cxnId="{67186525-5BF8-C04D-A277-5260F699BB37}" type="parTrans">
      <dgm:prSet/>
      <dgm:spPr/>
      <dgm:t>
        <a:bodyPr/>
        <a:lstStyle/>
        <a:p>
          <a:endParaRPr lang="en-GB"/>
        </a:p>
      </dgm:t>
    </dgm:pt>
    <dgm:pt modelId="{B2543238-E359-CD41-BE41-B2B8AD82812F}" cxnId="{67186525-5BF8-C04D-A277-5260F699BB37}" type="sibTrans">
      <dgm:prSet/>
      <dgm:spPr/>
      <dgm:t>
        <a:bodyPr/>
        <a:lstStyle/>
        <a:p>
          <a:endParaRPr lang="en-GB"/>
        </a:p>
      </dgm:t>
    </dgm:pt>
    <dgm:pt modelId="{6AA9DE4D-FBEC-C84D-A98F-CA5AD75AE238}">
      <dgm:prSet phldrT="[Text]"/>
      <dgm:spPr/>
      <dgm:t>
        <a:bodyPr/>
        <a:lstStyle/>
        <a:p>
          <a:r>
            <a:rPr lang="en-GB" dirty="0"/>
            <a:t>Data Cleaning</a:t>
          </a:r>
        </a:p>
      </dgm:t>
    </dgm:pt>
    <dgm:pt modelId="{2BB45C9B-634A-3A47-94F0-231D92EA9431}" cxnId="{B77C6314-4E25-E24B-8D25-EF82838CBC8A}" type="parTrans">
      <dgm:prSet/>
      <dgm:spPr/>
      <dgm:t>
        <a:bodyPr/>
        <a:lstStyle/>
        <a:p>
          <a:endParaRPr lang="en-GB"/>
        </a:p>
      </dgm:t>
    </dgm:pt>
    <dgm:pt modelId="{785C65CD-2B44-E844-95F2-FEBDEDE99F33}" cxnId="{B77C6314-4E25-E24B-8D25-EF82838CBC8A}" type="sibTrans">
      <dgm:prSet/>
      <dgm:spPr/>
      <dgm:t>
        <a:bodyPr/>
        <a:lstStyle/>
        <a:p>
          <a:endParaRPr lang="en-GB"/>
        </a:p>
      </dgm:t>
    </dgm:pt>
    <dgm:pt modelId="{DE871E93-0020-0D47-AD02-78892AD39DF5}">
      <dgm:prSet phldrT="[Text]"/>
      <dgm:spPr/>
      <dgm:t>
        <a:bodyPr/>
        <a:lstStyle/>
        <a:p>
          <a:r>
            <a:rPr lang="en-GB" dirty="0"/>
            <a:t>Feature Engineering</a:t>
          </a:r>
        </a:p>
      </dgm:t>
    </dgm:pt>
    <dgm:pt modelId="{88B6EEDC-E3CA-BB41-8DD2-B9A641485002}" cxnId="{53B93396-E998-2049-8F6B-CB6E0D3E6086}" type="parTrans">
      <dgm:prSet/>
      <dgm:spPr/>
      <dgm:t>
        <a:bodyPr/>
        <a:lstStyle/>
        <a:p>
          <a:endParaRPr lang="en-GB"/>
        </a:p>
      </dgm:t>
    </dgm:pt>
    <dgm:pt modelId="{5A3F2B30-BECD-444C-A4B7-02ED2613A850}" cxnId="{53B93396-E998-2049-8F6B-CB6E0D3E6086}" type="sibTrans">
      <dgm:prSet/>
      <dgm:spPr/>
      <dgm:t>
        <a:bodyPr/>
        <a:lstStyle/>
        <a:p>
          <a:endParaRPr lang="en-GB"/>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custT="1"/>
      <dgm:spPr/>
      <dgm:t>
        <a:bodyPr/>
        <a:lstStyle/>
        <a:p>
          <a:r>
            <a:rPr lang="en-GB" sz="1500" dirty="0"/>
            <a:t>Data Engineering</a:t>
          </a:r>
        </a:p>
      </dgm:t>
    </dgm:pt>
    <dgm:pt modelId="{59390816-0E59-094A-B1E8-6129CE230FE1}" cxnId="{64BB90E0-79D9-E04C-8031-CF02EDB5F0B9}" type="parTrans">
      <dgm:prSet/>
      <dgm:spPr/>
      <dgm:t>
        <a:bodyPr/>
        <a:lstStyle/>
        <a:p>
          <a:endParaRPr lang="en-GB" sz="1500"/>
        </a:p>
      </dgm:t>
    </dgm:pt>
    <dgm:pt modelId="{4D181413-703B-744E-A85F-078F48C884D6}" cxnId="{64BB90E0-79D9-E04C-8031-CF02EDB5F0B9}" type="sibTrans">
      <dgm:prSet/>
      <dgm:spPr/>
      <dgm:t>
        <a:bodyPr/>
        <a:lstStyle/>
        <a:p>
          <a:endParaRPr lang="en-GB" sz="1500"/>
        </a:p>
      </dgm:t>
    </dgm:pt>
    <dgm:pt modelId="{4F6E7011-982A-7042-ACF8-DFBE10053FE9}">
      <dgm:prSet phldrT="[Text]" custT="1"/>
      <dgm:spPr>
        <a:solidFill>
          <a:schemeClr val="tx1"/>
        </a:solidFill>
      </dgm:spPr>
      <dgm:t>
        <a:bodyPr/>
        <a:lstStyle/>
        <a:p>
          <a:r>
            <a:rPr lang="en-GB" sz="1500" dirty="0"/>
            <a:t>Modelling</a:t>
          </a:r>
        </a:p>
      </dgm:t>
    </dgm:pt>
    <dgm:pt modelId="{42ED8807-0BD1-C346-A471-01278AE3CD6E}" cxnId="{67186525-5BF8-C04D-A277-5260F699BB37}" type="parTrans">
      <dgm:prSet/>
      <dgm:spPr/>
      <dgm:t>
        <a:bodyPr/>
        <a:lstStyle/>
        <a:p>
          <a:endParaRPr lang="en-GB" sz="1500"/>
        </a:p>
      </dgm:t>
    </dgm:pt>
    <dgm:pt modelId="{B2543238-E359-CD41-BE41-B2B8AD82812F}" cxnId="{67186525-5BF8-C04D-A277-5260F699BB37}" type="sibTrans">
      <dgm:prSet/>
      <dgm:spPr/>
      <dgm:t>
        <a:bodyPr/>
        <a:lstStyle/>
        <a:p>
          <a:endParaRPr lang="en-GB" sz="1500"/>
        </a:p>
      </dgm:t>
    </dgm:pt>
    <dgm:pt modelId="{6AA9DE4D-FBEC-C84D-A98F-CA5AD75AE238}">
      <dgm:prSet phldrT="[Text]" custT="1"/>
      <dgm:spPr>
        <a:solidFill>
          <a:schemeClr val="accent2"/>
        </a:solidFill>
      </dgm:spPr>
      <dgm:t>
        <a:bodyPr/>
        <a:lstStyle/>
        <a:p>
          <a:r>
            <a:rPr lang="en-GB" sz="1500" dirty="0"/>
            <a:t>Deployment</a:t>
          </a:r>
        </a:p>
      </dgm:t>
    </dgm:pt>
    <dgm:pt modelId="{2BB45C9B-634A-3A47-94F0-231D92EA9431}" cxnId="{B77C6314-4E25-E24B-8D25-EF82838CBC8A}" type="parTrans">
      <dgm:prSet/>
      <dgm:spPr/>
      <dgm:t>
        <a:bodyPr/>
        <a:lstStyle/>
        <a:p>
          <a:endParaRPr lang="en-GB" sz="1500"/>
        </a:p>
      </dgm:t>
    </dgm:pt>
    <dgm:pt modelId="{785C65CD-2B44-E844-95F2-FEBDEDE99F33}" cxnId="{B77C6314-4E25-E24B-8D25-EF82838CBC8A}" type="sibTrans">
      <dgm:prSet/>
      <dgm:spPr/>
      <dgm:t>
        <a:bodyPr/>
        <a:lstStyle/>
        <a:p>
          <a:endParaRPr lang="en-GB" sz="1500"/>
        </a:p>
      </dgm:t>
    </dgm:pt>
    <dgm:pt modelId="{DE871E93-0020-0D47-AD02-78892AD39DF5}">
      <dgm:prSet phldrT="[Text]" custT="1"/>
      <dgm:spPr>
        <a:solidFill>
          <a:schemeClr val="accent2"/>
        </a:solidFill>
      </dgm:spPr>
      <dgm:t>
        <a:bodyPr/>
        <a:lstStyle/>
        <a:p>
          <a:r>
            <a:rPr lang="en-GB" sz="1500" dirty="0"/>
            <a:t>Monitoring</a:t>
          </a:r>
        </a:p>
      </dgm:t>
    </dgm:pt>
    <dgm:pt modelId="{88B6EEDC-E3CA-BB41-8DD2-B9A641485002}" cxnId="{53B93396-E998-2049-8F6B-CB6E0D3E6086}" type="parTrans">
      <dgm:prSet/>
      <dgm:spPr/>
      <dgm:t>
        <a:bodyPr/>
        <a:lstStyle/>
        <a:p>
          <a:endParaRPr lang="en-GB" sz="1500"/>
        </a:p>
      </dgm:t>
    </dgm:pt>
    <dgm:pt modelId="{5A3F2B30-BECD-444C-A4B7-02ED2613A850}" cxnId="{53B93396-E998-2049-8F6B-CB6E0D3E6086}" type="sibTrans">
      <dgm:prSet/>
      <dgm:spPr/>
      <dgm:t>
        <a:bodyPr/>
        <a:lstStyle/>
        <a:p>
          <a:endParaRPr lang="en-GB" sz="1500"/>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custT="1"/>
      <dgm:spPr/>
      <dgm:t>
        <a:bodyPr/>
        <a:lstStyle/>
        <a:p>
          <a:r>
            <a:rPr lang="en-GB" sz="1500" dirty="0"/>
            <a:t>Data Engineering</a:t>
          </a:r>
        </a:p>
      </dgm:t>
    </dgm:pt>
    <dgm:pt modelId="{59390816-0E59-094A-B1E8-6129CE230FE1}" cxnId="{64BB90E0-79D9-E04C-8031-CF02EDB5F0B9}" type="parTrans">
      <dgm:prSet/>
      <dgm:spPr/>
      <dgm:t>
        <a:bodyPr/>
        <a:lstStyle/>
        <a:p>
          <a:endParaRPr lang="en-GB" sz="1500"/>
        </a:p>
      </dgm:t>
    </dgm:pt>
    <dgm:pt modelId="{4D181413-703B-744E-A85F-078F48C884D6}" cxnId="{64BB90E0-79D9-E04C-8031-CF02EDB5F0B9}" type="sibTrans">
      <dgm:prSet/>
      <dgm:spPr/>
      <dgm:t>
        <a:bodyPr/>
        <a:lstStyle/>
        <a:p>
          <a:endParaRPr lang="en-GB" sz="1500"/>
        </a:p>
      </dgm:t>
    </dgm:pt>
    <dgm:pt modelId="{4F6E7011-982A-7042-ACF8-DFBE10053FE9}">
      <dgm:prSet phldrT="[Text]" custT="1"/>
      <dgm:spPr>
        <a:solidFill>
          <a:schemeClr val="tx1"/>
        </a:solidFill>
      </dgm:spPr>
      <dgm:t>
        <a:bodyPr/>
        <a:lstStyle/>
        <a:p>
          <a:r>
            <a:rPr lang="en-GB" sz="1500" dirty="0"/>
            <a:t>Modelling</a:t>
          </a:r>
        </a:p>
      </dgm:t>
    </dgm:pt>
    <dgm:pt modelId="{42ED8807-0BD1-C346-A471-01278AE3CD6E}" cxnId="{67186525-5BF8-C04D-A277-5260F699BB37}" type="parTrans">
      <dgm:prSet/>
      <dgm:spPr/>
      <dgm:t>
        <a:bodyPr/>
        <a:lstStyle/>
        <a:p>
          <a:endParaRPr lang="en-GB" sz="1500"/>
        </a:p>
      </dgm:t>
    </dgm:pt>
    <dgm:pt modelId="{B2543238-E359-CD41-BE41-B2B8AD82812F}" cxnId="{67186525-5BF8-C04D-A277-5260F699BB37}" type="sibTrans">
      <dgm:prSet/>
      <dgm:spPr/>
      <dgm:t>
        <a:bodyPr/>
        <a:lstStyle/>
        <a:p>
          <a:endParaRPr lang="en-GB" sz="1500"/>
        </a:p>
      </dgm:t>
    </dgm:pt>
    <dgm:pt modelId="{6AA9DE4D-FBEC-C84D-A98F-CA5AD75AE238}">
      <dgm:prSet phldrT="[Text]" custT="1"/>
      <dgm:spPr>
        <a:solidFill>
          <a:schemeClr val="tx1"/>
        </a:solidFill>
      </dgm:spPr>
      <dgm:t>
        <a:bodyPr/>
        <a:lstStyle/>
        <a:p>
          <a:r>
            <a:rPr lang="en-GB" sz="1500" dirty="0"/>
            <a:t>Deployment</a:t>
          </a:r>
        </a:p>
      </dgm:t>
    </dgm:pt>
    <dgm:pt modelId="{2BB45C9B-634A-3A47-94F0-231D92EA9431}" cxnId="{B77C6314-4E25-E24B-8D25-EF82838CBC8A}" type="parTrans">
      <dgm:prSet/>
      <dgm:spPr/>
      <dgm:t>
        <a:bodyPr/>
        <a:lstStyle/>
        <a:p>
          <a:endParaRPr lang="en-GB" sz="1500"/>
        </a:p>
      </dgm:t>
    </dgm:pt>
    <dgm:pt modelId="{785C65CD-2B44-E844-95F2-FEBDEDE99F33}" cxnId="{B77C6314-4E25-E24B-8D25-EF82838CBC8A}" type="sibTrans">
      <dgm:prSet/>
      <dgm:spPr/>
      <dgm:t>
        <a:bodyPr/>
        <a:lstStyle/>
        <a:p>
          <a:endParaRPr lang="en-GB" sz="1500"/>
        </a:p>
      </dgm:t>
    </dgm:pt>
    <dgm:pt modelId="{DE871E93-0020-0D47-AD02-78892AD39DF5}">
      <dgm:prSet phldrT="[Text]" custT="1"/>
      <dgm:spPr>
        <a:solidFill>
          <a:schemeClr val="accent2"/>
        </a:solidFill>
      </dgm:spPr>
      <dgm:t>
        <a:bodyPr/>
        <a:lstStyle/>
        <a:p>
          <a:r>
            <a:rPr lang="en-GB" sz="1500" dirty="0"/>
            <a:t>Monitoring</a:t>
          </a:r>
        </a:p>
      </dgm:t>
    </dgm:pt>
    <dgm:pt modelId="{88B6EEDC-E3CA-BB41-8DD2-B9A641485002}" cxnId="{53B93396-E998-2049-8F6B-CB6E0D3E6086}" type="parTrans">
      <dgm:prSet/>
      <dgm:spPr/>
      <dgm:t>
        <a:bodyPr/>
        <a:lstStyle/>
        <a:p>
          <a:endParaRPr lang="en-GB" sz="1500"/>
        </a:p>
      </dgm:t>
    </dgm:pt>
    <dgm:pt modelId="{5A3F2B30-BECD-444C-A4B7-02ED2613A850}" cxnId="{53B93396-E998-2049-8F6B-CB6E0D3E6086}" type="sibTrans">
      <dgm:prSet/>
      <dgm:spPr/>
      <dgm:t>
        <a:bodyPr/>
        <a:lstStyle/>
        <a:p>
          <a:endParaRPr lang="en-GB" sz="1500"/>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dgm:spPr/>
      <dgm:t>
        <a:bodyPr/>
        <a:lstStyle/>
        <a:p>
          <a:r>
            <a:rPr lang="en-GB" dirty="0"/>
            <a:t>Human inspection</a:t>
          </a:r>
        </a:p>
      </dgm:t>
    </dgm:pt>
    <dgm:pt modelId="{59390816-0E59-094A-B1E8-6129CE230FE1}" cxnId="{64BB90E0-79D9-E04C-8031-CF02EDB5F0B9}" type="parTrans">
      <dgm:prSet/>
      <dgm:spPr/>
      <dgm:t>
        <a:bodyPr/>
        <a:lstStyle/>
        <a:p>
          <a:endParaRPr lang="en-GB"/>
        </a:p>
      </dgm:t>
    </dgm:pt>
    <dgm:pt modelId="{4D181413-703B-744E-A85F-078F48C884D6}" cxnId="{64BB90E0-79D9-E04C-8031-CF02EDB5F0B9}" type="sibTrans">
      <dgm:prSet/>
      <dgm:spPr/>
      <dgm:t>
        <a:bodyPr/>
        <a:lstStyle/>
        <a:p>
          <a:endParaRPr lang="en-GB"/>
        </a:p>
      </dgm:t>
    </dgm:pt>
    <dgm:pt modelId="{4F6E7011-982A-7042-ACF8-DFBE10053FE9}">
      <dgm:prSet phldrT="[Text]"/>
      <dgm:spPr/>
      <dgm:t>
        <a:bodyPr/>
        <a:lstStyle/>
        <a:p>
          <a:r>
            <a:rPr lang="en-GB" dirty="0"/>
            <a:t>Shadow mode</a:t>
          </a:r>
        </a:p>
      </dgm:t>
    </dgm:pt>
    <dgm:pt modelId="{42ED8807-0BD1-C346-A471-01278AE3CD6E}" cxnId="{67186525-5BF8-C04D-A277-5260F699BB37}" type="parTrans">
      <dgm:prSet/>
      <dgm:spPr/>
      <dgm:t>
        <a:bodyPr/>
        <a:lstStyle/>
        <a:p>
          <a:endParaRPr lang="en-GB"/>
        </a:p>
      </dgm:t>
    </dgm:pt>
    <dgm:pt modelId="{B2543238-E359-CD41-BE41-B2B8AD82812F}" cxnId="{67186525-5BF8-C04D-A277-5260F699BB37}" type="sibTrans">
      <dgm:prSet/>
      <dgm:spPr/>
      <dgm:t>
        <a:bodyPr/>
        <a:lstStyle/>
        <a:p>
          <a:endParaRPr lang="en-GB"/>
        </a:p>
      </dgm:t>
    </dgm:pt>
    <dgm:pt modelId="{6AA9DE4D-FBEC-C84D-A98F-CA5AD75AE238}">
      <dgm:prSet phldrT="[Text]"/>
      <dgm:spPr/>
      <dgm:t>
        <a:bodyPr/>
        <a:lstStyle/>
        <a:p>
          <a:r>
            <a:rPr lang="en-GB" dirty="0"/>
            <a:t>Human in </a:t>
          </a:r>
          <a:br>
            <a:rPr lang="en-GB" dirty="0"/>
          </a:br>
          <a:r>
            <a:rPr lang="en-GB" dirty="0"/>
            <a:t>the loop</a:t>
          </a:r>
        </a:p>
      </dgm:t>
    </dgm:pt>
    <dgm:pt modelId="{2BB45C9B-634A-3A47-94F0-231D92EA9431}" cxnId="{B77C6314-4E25-E24B-8D25-EF82838CBC8A}" type="parTrans">
      <dgm:prSet/>
      <dgm:spPr/>
      <dgm:t>
        <a:bodyPr/>
        <a:lstStyle/>
        <a:p>
          <a:endParaRPr lang="en-GB"/>
        </a:p>
      </dgm:t>
    </dgm:pt>
    <dgm:pt modelId="{785C65CD-2B44-E844-95F2-FEBDEDE99F33}" cxnId="{B77C6314-4E25-E24B-8D25-EF82838CBC8A}" type="sibTrans">
      <dgm:prSet/>
      <dgm:spPr/>
      <dgm:t>
        <a:bodyPr/>
        <a:lstStyle/>
        <a:p>
          <a:endParaRPr lang="en-GB"/>
        </a:p>
      </dgm:t>
    </dgm:pt>
    <dgm:pt modelId="{DE871E93-0020-0D47-AD02-78892AD39DF5}">
      <dgm:prSet phldrT="[Text]"/>
      <dgm:spPr/>
      <dgm:t>
        <a:bodyPr/>
        <a:lstStyle/>
        <a:p>
          <a:r>
            <a:rPr lang="en-GB" dirty="0"/>
            <a:t>Full Automation</a:t>
          </a:r>
        </a:p>
      </dgm:t>
    </dgm:pt>
    <dgm:pt modelId="{88B6EEDC-E3CA-BB41-8DD2-B9A641485002}" cxnId="{53B93396-E998-2049-8F6B-CB6E0D3E6086}" type="parTrans">
      <dgm:prSet/>
      <dgm:spPr/>
      <dgm:t>
        <a:bodyPr/>
        <a:lstStyle/>
        <a:p>
          <a:endParaRPr lang="en-GB"/>
        </a:p>
      </dgm:t>
    </dgm:pt>
    <dgm:pt modelId="{5A3F2B30-BECD-444C-A4B7-02ED2613A850}" cxnId="{53B93396-E998-2049-8F6B-CB6E0D3E6086}" type="sibTrans">
      <dgm:prSet/>
      <dgm:spPr/>
      <dgm:t>
        <a:bodyPr/>
        <a:lstStyle/>
        <a:p>
          <a:endParaRPr lang="en-GB"/>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custT="1"/>
      <dgm:spPr/>
      <dgm:t>
        <a:bodyPr/>
        <a:lstStyle/>
        <a:p>
          <a:r>
            <a:rPr lang="en-GB" sz="1500" dirty="0"/>
            <a:t>Data Engineering</a:t>
          </a:r>
        </a:p>
      </dgm:t>
    </dgm:pt>
    <dgm:pt modelId="{59390816-0E59-094A-B1E8-6129CE230FE1}" cxnId="{64BB90E0-79D9-E04C-8031-CF02EDB5F0B9}" type="parTrans">
      <dgm:prSet/>
      <dgm:spPr/>
      <dgm:t>
        <a:bodyPr/>
        <a:lstStyle/>
        <a:p>
          <a:endParaRPr lang="en-GB" sz="1500"/>
        </a:p>
      </dgm:t>
    </dgm:pt>
    <dgm:pt modelId="{4D181413-703B-744E-A85F-078F48C884D6}" cxnId="{64BB90E0-79D9-E04C-8031-CF02EDB5F0B9}" type="sibTrans">
      <dgm:prSet/>
      <dgm:spPr/>
      <dgm:t>
        <a:bodyPr/>
        <a:lstStyle/>
        <a:p>
          <a:endParaRPr lang="en-GB" sz="1500"/>
        </a:p>
      </dgm:t>
    </dgm:pt>
    <dgm:pt modelId="{4F6E7011-982A-7042-ACF8-DFBE10053FE9}">
      <dgm:prSet phldrT="[Text]" custT="1"/>
      <dgm:spPr>
        <a:solidFill>
          <a:schemeClr val="tx1"/>
        </a:solidFill>
      </dgm:spPr>
      <dgm:t>
        <a:bodyPr/>
        <a:lstStyle/>
        <a:p>
          <a:r>
            <a:rPr lang="en-GB" sz="1500" dirty="0"/>
            <a:t>Modelling</a:t>
          </a:r>
        </a:p>
      </dgm:t>
    </dgm:pt>
    <dgm:pt modelId="{42ED8807-0BD1-C346-A471-01278AE3CD6E}" cxnId="{67186525-5BF8-C04D-A277-5260F699BB37}" type="parTrans">
      <dgm:prSet/>
      <dgm:spPr/>
      <dgm:t>
        <a:bodyPr/>
        <a:lstStyle/>
        <a:p>
          <a:endParaRPr lang="en-GB" sz="1500"/>
        </a:p>
      </dgm:t>
    </dgm:pt>
    <dgm:pt modelId="{B2543238-E359-CD41-BE41-B2B8AD82812F}" cxnId="{67186525-5BF8-C04D-A277-5260F699BB37}" type="sibTrans">
      <dgm:prSet/>
      <dgm:spPr/>
      <dgm:t>
        <a:bodyPr/>
        <a:lstStyle/>
        <a:p>
          <a:endParaRPr lang="en-GB" sz="1500"/>
        </a:p>
      </dgm:t>
    </dgm:pt>
    <dgm:pt modelId="{6AA9DE4D-FBEC-C84D-A98F-CA5AD75AE238}">
      <dgm:prSet phldrT="[Text]" custT="1"/>
      <dgm:spPr>
        <a:solidFill>
          <a:schemeClr val="tx1"/>
        </a:solidFill>
      </dgm:spPr>
      <dgm:t>
        <a:bodyPr/>
        <a:lstStyle/>
        <a:p>
          <a:r>
            <a:rPr lang="en-GB" sz="1500" dirty="0"/>
            <a:t>Deployment</a:t>
          </a:r>
        </a:p>
      </dgm:t>
    </dgm:pt>
    <dgm:pt modelId="{2BB45C9B-634A-3A47-94F0-231D92EA9431}" cxnId="{B77C6314-4E25-E24B-8D25-EF82838CBC8A}" type="parTrans">
      <dgm:prSet/>
      <dgm:spPr/>
      <dgm:t>
        <a:bodyPr/>
        <a:lstStyle/>
        <a:p>
          <a:endParaRPr lang="en-GB" sz="1500"/>
        </a:p>
      </dgm:t>
    </dgm:pt>
    <dgm:pt modelId="{785C65CD-2B44-E844-95F2-FEBDEDE99F33}" cxnId="{B77C6314-4E25-E24B-8D25-EF82838CBC8A}" type="sibTrans">
      <dgm:prSet/>
      <dgm:spPr/>
      <dgm:t>
        <a:bodyPr/>
        <a:lstStyle/>
        <a:p>
          <a:endParaRPr lang="en-GB" sz="1500"/>
        </a:p>
      </dgm:t>
    </dgm:pt>
    <dgm:pt modelId="{DE871E93-0020-0D47-AD02-78892AD39DF5}">
      <dgm:prSet phldrT="[Text]" custT="1"/>
      <dgm:spPr>
        <a:solidFill>
          <a:schemeClr val="tx1"/>
        </a:solidFill>
      </dgm:spPr>
      <dgm:t>
        <a:bodyPr/>
        <a:lstStyle/>
        <a:p>
          <a:r>
            <a:rPr lang="en-GB" sz="1500" dirty="0"/>
            <a:t>Monitoring</a:t>
          </a:r>
        </a:p>
      </dgm:t>
    </dgm:pt>
    <dgm:pt modelId="{88B6EEDC-E3CA-BB41-8DD2-B9A641485002}" cxnId="{53B93396-E998-2049-8F6B-CB6E0D3E6086}" type="parTrans">
      <dgm:prSet/>
      <dgm:spPr/>
      <dgm:t>
        <a:bodyPr/>
        <a:lstStyle/>
        <a:p>
          <a:endParaRPr lang="en-GB" sz="1500"/>
        </a:p>
      </dgm:t>
    </dgm:pt>
    <dgm:pt modelId="{5A3F2B30-BECD-444C-A4B7-02ED2613A850}" cxnId="{53B93396-E998-2049-8F6B-CB6E0D3E6086}" type="sibTrans">
      <dgm:prSet/>
      <dgm:spPr/>
      <dgm:t>
        <a:bodyPr/>
        <a:lstStyle/>
        <a:p>
          <a:endParaRPr lang="en-GB" sz="1500"/>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4C5B72-A0AF-3A41-89F8-7E8682B157A9}" type="doc">
      <dgm:prSet loTypeId="urn:microsoft.com/office/officeart/2005/8/layout/hChevron3" loCatId="" qsTypeId="urn:microsoft.com/office/officeart/2005/8/quickstyle/simple1" qsCatId="simple" csTypeId="urn:microsoft.com/office/officeart/2005/8/colors/accent0_3" csCatId="mainScheme" phldr="1"/>
      <dgm:spPr/>
    </dgm:pt>
    <dgm:pt modelId="{F5E2E71D-9D69-3348-B599-F1DB5F2040F5}">
      <dgm:prSet phldrT="[Text]"/>
      <dgm:spPr/>
      <dgm:t>
        <a:bodyPr/>
        <a:lstStyle/>
        <a:p>
          <a:r>
            <a:rPr lang="en-GB" dirty="0"/>
            <a:t>Data Engineering</a:t>
          </a:r>
        </a:p>
      </dgm:t>
    </dgm:pt>
    <dgm:pt modelId="{59390816-0E59-094A-B1E8-6129CE230FE1}" cxnId="{64BB90E0-79D9-E04C-8031-CF02EDB5F0B9}" type="parTrans">
      <dgm:prSet/>
      <dgm:spPr/>
      <dgm:t>
        <a:bodyPr/>
        <a:lstStyle/>
        <a:p>
          <a:endParaRPr lang="en-GB"/>
        </a:p>
      </dgm:t>
    </dgm:pt>
    <dgm:pt modelId="{4D181413-703B-744E-A85F-078F48C884D6}" cxnId="{64BB90E0-79D9-E04C-8031-CF02EDB5F0B9}" type="sibTrans">
      <dgm:prSet/>
      <dgm:spPr/>
      <dgm:t>
        <a:bodyPr/>
        <a:lstStyle/>
        <a:p>
          <a:endParaRPr lang="en-GB"/>
        </a:p>
      </dgm:t>
    </dgm:pt>
    <dgm:pt modelId="{4F6E7011-982A-7042-ACF8-DFBE10053FE9}">
      <dgm:prSet phldrT="[Text]"/>
      <dgm:spPr/>
      <dgm:t>
        <a:bodyPr/>
        <a:lstStyle/>
        <a:p>
          <a:r>
            <a:rPr lang="en-GB" dirty="0"/>
            <a:t>Modelling</a:t>
          </a:r>
        </a:p>
      </dgm:t>
    </dgm:pt>
    <dgm:pt modelId="{42ED8807-0BD1-C346-A471-01278AE3CD6E}" cxnId="{67186525-5BF8-C04D-A277-5260F699BB37}" type="parTrans">
      <dgm:prSet/>
      <dgm:spPr/>
      <dgm:t>
        <a:bodyPr/>
        <a:lstStyle/>
        <a:p>
          <a:endParaRPr lang="en-GB"/>
        </a:p>
      </dgm:t>
    </dgm:pt>
    <dgm:pt modelId="{B2543238-E359-CD41-BE41-B2B8AD82812F}" cxnId="{67186525-5BF8-C04D-A277-5260F699BB37}" type="sibTrans">
      <dgm:prSet/>
      <dgm:spPr/>
      <dgm:t>
        <a:bodyPr/>
        <a:lstStyle/>
        <a:p>
          <a:endParaRPr lang="en-GB"/>
        </a:p>
      </dgm:t>
    </dgm:pt>
    <dgm:pt modelId="{6AA9DE4D-FBEC-C84D-A98F-CA5AD75AE238}">
      <dgm:prSet phldrT="[Text]"/>
      <dgm:spPr/>
      <dgm:t>
        <a:bodyPr/>
        <a:lstStyle/>
        <a:p>
          <a:r>
            <a:rPr lang="en-GB" dirty="0"/>
            <a:t>Deployment</a:t>
          </a:r>
        </a:p>
      </dgm:t>
    </dgm:pt>
    <dgm:pt modelId="{2BB45C9B-634A-3A47-94F0-231D92EA9431}" cxnId="{B77C6314-4E25-E24B-8D25-EF82838CBC8A}" type="parTrans">
      <dgm:prSet/>
      <dgm:spPr/>
      <dgm:t>
        <a:bodyPr/>
        <a:lstStyle/>
        <a:p>
          <a:endParaRPr lang="en-GB"/>
        </a:p>
      </dgm:t>
    </dgm:pt>
    <dgm:pt modelId="{785C65CD-2B44-E844-95F2-FEBDEDE99F33}" cxnId="{B77C6314-4E25-E24B-8D25-EF82838CBC8A}" type="sibTrans">
      <dgm:prSet/>
      <dgm:spPr/>
      <dgm:t>
        <a:bodyPr/>
        <a:lstStyle/>
        <a:p>
          <a:endParaRPr lang="en-GB"/>
        </a:p>
      </dgm:t>
    </dgm:pt>
    <dgm:pt modelId="{DE871E93-0020-0D47-AD02-78892AD39DF5}">
      <dgm:prSet phldrT="[Text]"/>
      <dgm:spPr/>
      <dgm:t>
        <a:bodyPr/>
        <a:lstStyle/>
        <a:p>
          <a:r>
            <a:rPr lang="en-GB" dirty="0"/>
            <a:t>Monitoring</a:t>
          </a:r>
        </a:p>
      </dgm:t>
    </dgm:pt>
    <dgm:pt modelId="{88B6EEDC-E3CA-BB41-8DD2-B9A641485002}" cxnId="{53B93396-E998-2049-8F6B-CB6E0D3E6086}" type="parTrans">
      <dgm:prSet/>
      <dgm:spPr/>
      <dgm:t>
        <a:bodyPr/>
        <a:lstStyle/>
        <a:p>
          <a:endParaRPr lang="en-GB"/>
        </a:p>
      </dgm:t>
    </dgm:pt>
    <dgm:pt modelId="{5A3F2B30-BECD-444C-A4B7-02ED2613A850}" cxnId="{53B93396-E998-2049-8F6B-CB6E0D3E6086}" type="sibTrans">
      <dgm:prSet/>
      <dgm:spPr/>
      <dgm:t>
        <a:bodyPr/>
        <a:lstStyle/>
        <a:p>
          <a:endParaRPr lang="en-GB"/>
        </a:p>
      </dgm:t>
    </dgm:pt>
    <dgm:pt modelId="{C15089B4-4875-BE43-8679-29CC2C4B58F9}" type="pres">
      <dgm:prSet presAssocID="{2D4C5B72-A0AF-3A41-89F8-7E8682B157A9}" presName="Name0" presStyleCnt="0">
        <dgm:presLayoutVars>
          <dgm:dir/>
          <dgm:resizeHandles val="exact"/>
        </dgm:presLayoutVars>
      </dgm:prSet>
      <dgm:spPr/>
    </dgm:pt>
    <dgm:pt modelId="{DA201747-DA85-5846-89ED-73E4033665FE}" type="pres">
      <dgm:prSet presAssocID="{F5E2E71D-9D69-3348-B599-F1DB5F2040F5}" presName="parTxOnly" presStyleLbl="node1" presStyleIdx="0" presStyleCnt="4">
        <dgm:presLayoutVars>
          <dgm:bulletEnabled val="1"/>
        </dgm:presLayoutVars>
      </dgm:prSet>
      <dgm:spPr/>
    </dgm:pt>
    <dgm:pt modelId="{39F314B1-6FE5-7B40-8AE4-A51381B11DD2}" type="pres">
      <dgm:prSet presAssocID="{4D181413-703B-744E-A85F-078F48C884D6}" presName="parSpace" presStyleCnt="0"/>
      <dgm:spPr/>
    </dgm:pt>
    <dgm:pt modelId="{C336D480-5BC4-C74A-8728-426CD5ADEE0C}" type="pres">
      <dgm:prSet presAssocID="{4F6E7011-982A-7042-ACF8-DFBE10053FE9}" presName="parTxOnly" presStyleLbl="node1" presStyleIdx="1" presStyleCnt="4">
        <dgm:presLayoutVars>
          <dgm:bulletEnabled val="1"/>
        </dgm:presLayoutVars>
      </dgm:prSet>
      <dgm:spPr/>
    </dgm:pt>
    <dgm:pt modelId="{8ABCF101-1022-BD41-BD94-AEF41247624F}" type="pres">
      <dgm:prSet presAssocID="{B2543238-E359-CD41-BE41-B2B8AD82812F}" presName="parSpace" presStyleCnt="0"/>
      <dgm:spPr/>
    </dgm:pt>
    <dgm:pt modelId="{F192EEBE-E62E-3648-A001-0A268093B6FD}" type="pres">
      <dgm:prSet presAssocID="{6AA9DE4D-FBEC-C84D-A98F-CA5AD75AE238}" presName="parTxOnly" presStyleLbl="node1" presStyleIdx="2" presStyleCnt="4">
        <dgm:presLayoutVars>
          <dgm:bulletEnabled val="1"/>
        </dgm:presLayoutVars>
      </dgm:prSet>
      <dgm:spPr/>
    </dgm:pt>
    <dgm:pt modelId="{D8AF4A86-AE8E-3848-A40C-CDD1A23BA582}" type="pres">
      <dgm:prSet presAssocID="{785C65CD-2B44-E844-95F2-FEBDEDE99F33}" presName="parSpace" presStyleCnt="0"/>
      <dgm:spPr/>
    </dgm:pt>
    <dgm:pt modelId="{766109EF-97E8-804A-9399-56C585B1C810}" type="pres">
      <dgm:prSet presAssocID="{DE871E93-0020-0D47-AD02-78892AD39DF5}" presName="parTxOnly" presStyleLbl="node1" presStyleIdx="3" presStyleCnt="4">
        <dgm:presLayoutVars>
          <dgm:bulletEnabled val="1"/>
        </dgm:presLayoutVars>
      </dgm:prSet>
      <dgm:spPr/>
    </dgm:pt>
  </dgm:ptLst>
  <dgm:cxnLst>
    <dgm:cxn modelId="{B77C6314-4E25-E24B-8D25-EF82838CBC8A}" srcId="{2D4C5B72-A0AF-3A41-89F8-7E8682B157A9}" destId="{6AA9DE4D-FBEC-C84D-A98F-CA5AD75AE238}" srcOrd="2" destOrd="0" parTransId="{2BB45C9B-634A-3A47-94F0-231D92EA9431}" sibTransId="{785C65CD-2B44-E844-95F2-FEBDEDE99F33}"/>
    <dgm:cxn modelId="{67186525-5BF8-C04D-A277-5260F699BB37}" srcId="{2D4C5B72-A0AF-3A41-89F8-7E8682B157A9}" destId="{4F6E7011-982A-7042-ACF8-DFBE10053FE9}" srcOrd="1" destOrd="0" parTransId="{42ED8807-0BD1-C346-A471-01278AE3CD6E}" sibTransId="{B2543238-E359-CD41-BE41-B2B8AD82812F}"/>
    <dgm:cxn modelId="{DEDC4844-F37F-AC4A-8F78-A0F1F5700D6A}" type="presOf" srcId="{DE871E93-0020-0D47-AD02-78892AD39DF5}" destId="{766109EF-97E8-804A-9399-56C585B1C810}" srcOrd="0" destOrd="0" presId="urn:microsoft.com/office/officeart/2005/8/layout/hChevron3"/>
    <dgm:cxn modelId="{53B93396-E998-2049-8F6B-CB6E0D3E6086}" srcId="{2D4C5B72-A0AF-3A41-89F8-7E8682B157A9}" destId="{DE871E93-0020-0D47-AD02-78892AD39DF5}" srcOrd="3" destOrd="0" parTransId="{88B6EEDC-E3CA-BB41-8DD2-B9A641485002}" sibTransId="{5A3F2B30-BECD-444C-A4B7-02ED2613A850}"/>
    <dgm:cxn modelId="{BD1662A3-CC01-F048-A1A4-E25E8911F547}" type="presOf" srcId="{2D4C5B72-A0AF-3A41-89F8-7E8682B157A9}" destId="{C15089B4-4875-BE43-8679-29CC2C4B58F9}" srcOrd="0" destOrd="0" presId="urn:microsoft.com/office/officeart/2005/8/layout/hChevron3"/>
    <dgm:cxn modelId="{5DCC3CAF-8687-F245-9E36-594596D3ADC3}" type="presOf" srcId="{F5E2E71D-9D69-3348-B599-F1DB5F2040F5}" destId="{DA201747-DA85-5846-89ED-73E4033665FE}" srcOrd="0" destOrd="0" presId="urn:microsoft.com/office/officeart/2005/8/layout/hChevron3"/>
    <dgm:cxn modelId="{64BB90E0-79D9-E04C-8031-CF02EDB5F0B9}" srcId="{2D4C5B72-A0AF-3A41-89F8-7E8682B157A9}" destId="{F5E2E71D-9D69-3348-B599-F1DB5F2040F5}" srcOrd="0" destOrd="0" parTransId="{59390816-0E59-094A-B1E8-6129CE230FE1}" sibTransId="{4D181413-703B-744E-A85F-078F48C884D6}"/>
    <dgm:cxn modelId="{A5F5D5F7-2B9D-F342-8173-00DAB7A3C74D}" type="presOf" srcId="{6AA9DE4D-FBEC-C84D-A98F-CA5AD75AE238}" destId="{F192EEBE-E62E-3648-A001-0A268093B6FD}" srcOrd="0" destOrd="0" presId="urn:microsoft.com/office/officeart/2005/8/layout/hChevron3"/>
    <dgm:cxn modelId="{02CBDEFB-D610-9C43-BF2F-A04C765091AB}" type="presOf" srcId="{4F6E7011-982A-7042-ACF8-DFBE10053FE9}" destId="{C336D480-5BC4-C74A-8728-426CD5ADEE0C}" srcOrd="0" destOrd="0" presId="urn:microsoft.com/office/officeart/2005/8/layout/hChevron3"/>
    <dgm:cxn modelId="{C2696160-A527-4B41-B7C9-E25762C798B5}" type="presParOf" srcId="{C15089B4-4875-BE43-8679-29CC2C4B58F9}" destId="{DA201747-DA85-5846-89ED-73E4033665FE}" srcOrd="0" destOrd="0" presId="urn:microsoft.com/office/officeart/2005/8/layout/hChevron3"/>
    <dgm:cxn modelId="{2C391F43-2450-FC42-AD0B-0910398D7941}" type="presParOf" srcId="{C15089B4-4875-BE43-8679-29CC2C4B58F9}" destId="{39F314B1-6FE5-7B40-8AE4-A51381B11DD2}" srcOrd="1" destOrd="0" presId="urn:microsoft.com/office/officeart/2005/8/layout/hChevron3"/>
    <dgm:cxn modelId="{DB1691D7-9EB2-3E4B-947A-6261E7B6AFF1}" type="presParOf" srcId="{C15089B4-4875-BE43-8679-29CC2C4B58F9}" destId="{C336D480-5BC4-C74A-8728-426CD5ADEE0C}" srcOrd="2" destOrd="0" presId="urn:microsoft.com/office/officeart/2005/8/layout/hChevron3"/>
    <dgm:cxn modelId="{3DEBAA68-C919-9549-BCF0-5B9450AC9200}" type="presParOf" srcId="{C15089B4-4875-BE43-8679-29CC2C4B58F9}" destId="{8ABCF101-1022-BD41-BD94-AEF41247624F}" srcOrd="3" destOrd="0" presId="urn:microsoft.com/office/officeart/2005/8/layout/hChevron3"/>
    <dgm:cxn modelId="{A3EBEC33-3CF0-464B-916F-07884D64D5AB}" type="presParOf" srcId="{C15089B4-4875-BE43-8679-29CC2C4B58F9}" destId="{F192EEBE-E62E-3648-A001-0A268093B6FD}" srcOrd="4" destOrd="0" presId="urn:microsoft.com/office/officeart/2005/8/layout/hChevron3"/>
    <dgm:cxn modelId="{91F4F7C4-EB99-8144-800A-9534CE5009E9}" type="presParOf" srcId="{C15089B4-4875-BE43-8679-29CC2C4B58F9}" destId="{D8AF4A86-AE8E-3848-A40C-CDD1A23BA582}" srcOrd="5" destOrd="0" presId="urn:microsoft.com/office/officeart/2005/8/layout/hChevron3"/>
    <dgm:cxn modelId="{8B105DE7-E5D4-2A4E-B9FA-E0082F57B626}" type="presParOf" srcId="{C15089B4-4875-BE43-8679-29CC2C4B58F9}" destId="{766109EF-97E8-804A-9399-56C585B1C810}" srcOrd="6"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1951" y="1127203"/>
          <a:ext cx="1958080" cy="783232"/>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Data Engineering</a:t>
          </a:r>
        </a:p>
      </dsp:txBody>
      <dsp:txXfrm>
        <a:off x="1951" y="1127203"/>
        <a:ext cx="1762272" cy="783232"/>
      </dsp:txXfrm>
    </dsp:sp>
    <dsp:sp modelId="{C336D480-5BC4-C74A-8728-426CD5ADEE0C}">
      <dsp:nvSpPr>
        <dsp:cNvPr id="0" name=""/>
        <dsp:cNvSpPr/>
      </dsp:nvSpPr>
      <dsp:spPr>
        <a:xfrm>
          <a:off x="1568415"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Modelling</a:t>
          </a:r>
        </a:p>
      </dsp:txBody>
      <dsp:txXfrm>
        <a:off x="1960031" y="1127203"/>
        <a:ext cx="1174848" cy="783232"/>
      </dsp:txXfrm>
    </dsp:sp>
    <dsp:sp modelId="{F192EEBE-E62E-3648-A001-0A268093B6FD}">
      <dsp:nvSpPr>
        <dsp:cNvPr id="0" name=""/>
        <dsp:cNvSpPr/>
      </dsp:nvSpPr>
      <dsp:spPr>
        <a:xfrm>
          <a:off x="3134879"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Deployment</a:t>
          </a:r>
        </a:p>
      </dsp:txBody>
      <dsp:txXfrm>
        <a:off x="3526495" y="1127203"/>
        <a:ext cx="1174848" cy="783232"/>
      </dsp:txXfrm>
    </dsp:sp>
    <dsp:sp modelId="{766109EF-97E8-804A-9399-56C585B1C810}">
      <dsp:nvSpPr>
        <dsp:cNvPr id="0" name=""/>
        <dsp:cNvSpPr/>
      </dsp:nvSpPr>
      <dsp:spPr>
        <a:xfrm>
          <a:off x="4701344"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Monitoring</a:t>
          </a:r>
        </a:p>
      </dsp:txBody>
      <dsp:txXfrm>
        <a:off x="5092960" y="1127203"/>
        <a:ext cx="1174848" cy="7832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025" y="0"/>
          <a:ext cx="2031756" cy="428025"/>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p>
      </dsp:txBody>
      <dsp:txXfrm>
        <a:off x="2025" y="0"/>
        <a:ext cx="1924750" cy="428025"/>
      </dsp:txXfrm>
    </dsp:sp>
    <dsp:sp modelId="{C336D480-5BC4-C74A-8728-426CD5ADEE0C}">
      <dsp:nvSpPr>
        <dsp:cNvPr id="0" name=""/>
        <dsp:cNvSpPr/>
      </dsp:nvSpPr>
      <dsp:spPr>
        <a:xfrm>
          <a:off x="1627430"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p>
      </dsp:txBody>
      <dsp:txXfrm>
        <a:off x="1841443" y="0"/>
        <a:ext cx="1603731" cy="428025"/>
      </dsp:txXfrm>
    </dsp:sp>
    <dsp:sp modelId="{F192EEBE-E62E-3648-A001-0A268093B6FD}">
      <dsp:nvSpPr>
        <dsp:cNvPr id="0" name=""/>
        <dsp:cNvSpPr/>
      </dsp:nvSpPr>
      <dsp:spPr>
        <a:xfrm>
          <a:off x="3252835"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p>
      </dsp:txBody>
      <dsp:txXfrm>
        <a:off x="3466848" y="0"/>
        <a:ext cx="1603731" cy="428025"/>
      </dsp:txXfrm>
    </dsp:sp>
    <dsp:sp modelId="{766109EF-97E8-804A-9399-56C585B1C810}">
      <dsp:nvSpPr>
        <dsp:cNvPr id="0" name=""/>
        <dsp:cNvSpPr/>
      </dsp:nvSpPr>
      <dsp:spPr>
        <a:xfrm>
          <a:off x="4878241"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Monitoring</a:t>
          </a:r>
        </a:p>
      </dsp:txBody>
      <dsp:txXfrm>
        <a:off x="5092254" y="0"/>
        <a:ext cx="1603731" cy="428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441" y="601066"/>
          <a:ext cx="2449480" cy="979792"/>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Data </a:t>
          </a:r>
          <a:br>
            <a:rPr lang="en-GB" sz="2000" kern="1200" dirty="0"/>
          </a:br>
          <a:r>
            <a:rPr lang="en-GB" sz="2000" kern="1200" dirty="0"/>
            <a:t>Ingestion</a:t>
          </a:r>
        </a:p>
      </dsp:txBody>
      <dsp:txXfrm>
        <a:off x="2441" y="601066"/>
        <a:ext cx="2204532" cy="979792"/>
      </dsp:txXfrm>
    </dsp:sp>
    <dsp:sp modelId="{C336D480-5BC4-C74A-8728-426CD5ADEE0C}">
      <dsp:nvSpPr>
        <dsp:cNvPr id="0" name=""/>
        <dsp:cNvSpPr/>
      </dsp:nvSpPr>
      <dsp:spPr>
        <a:xfrm>
          <a:off x="1962025" y="601066"/>
          <a:ext cx="2449480" cy="97979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Data Validation</a:t>
          </a:r>
        </a:p>
      </dsp:txBody>
      <dsp:txXfrm>
        <a:off x="2451921" y="601066"/>
        <a:ext cx="1469688" cy="979792"/>
      </dsp:txXfrm>
    </dsp:sp>
    <dsp:sp modelId="{F192EEBE-E62E-3648-A001-0A268093B6FD}">
      <dsp:nvSpPr>
        <dsp:cNvPr id="0" name=""/>
        <dsp:cNvSpPr/>
      </dsp:nvSpPr>
      <dsp:spPr>
        <a:xfrm>
          <a:off x="3921610" y="601066"/>
          <a:ext cx="2449480" cy="97979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Data Cleaning</a:t>
          </a:r>
        </a:p>
      </dsp:txBody>
      <dsp:txXfrm>
        <a:off x="4411506" y="601066"/>
        <a:ext cx="1469688" cy="979792"/>
      </dsp:txXfrm>
    </dsp:sp>
    <dsp:sp modelId="{766109EF-97E8-804A-9399-56C585B1C810}">
      <dsp:nvSpPr>
        <dsp:cNvPr id="0" name=""/>
        <dsp:cNvSpPr/>
      </dsp:nvSpPr>
      <dsp:spPr>
        <a:xfrm>
          <a:off x="5881194" y="601066"/>
          <a:ext cx="2449480" cy="97979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Feature Engineering</a:t>
          </a:r>
        </a:p>
      </dsp:txBody>
      <dsp:txXfrm>
        <a:off x="6371090" y="601066"/>
        <a:ext cx="1469688" cy="9797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025" y="0"/>
          <a:ext cx="2031756" cy="428025"/>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p>
      </dsp:txBody>
      <dsp:txXfrm>
        <a:off x="2025" y="0"/>
        <a:ext cx="1924750" cy="428025"/>
      </dsp:txXfrm>
    </dsp:sp>
    <dsp:sp modelId="{C336D480-5BC4-C74A-8728-426CD5ADEE0C}">
      <dsp:nvSpPr>
        <dsp:cNvPr id="0" name=""/>
        <dsp:cNvSpPr/>
      </dsp:nvSpPr>
      <dsp:spPr>
        <a:xfrm>
          <a:off x="1627430"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p>
      </dsp:txBody>
      <dsp:txXfrm>
        <a:off x="1841443" y="0"/>
        <a:ext cx="1603731" cy="428025"/>
      </dsp:txXfrm>
    </dsp:sp>
    <dsp:sp modelId="{F192EEBE-E62E-3648-A001-0A268093B6FD}">
      <dsp:nvSpPr>
        <dsp:cNvPr id="0" name=""/>
        <dsp:cNvSpPr/>
      </dsp:nvSpPr>
      <dsp:spPr>
        <a:xfrm>
          <a:off x="3252835"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p>
      </dsp:txBody>
      <dsp:txXfrm>
        <a:off x="3466848" y="0"/>
        <a:ext cx="1603731" cy="428025"/>
      </dsp:txXfrm>
    </dsp:sp>
    <dsp:sp modelId="{766109EF-97E8-804A-9399-56C585B1C810}">
      <dsp:nvSpPr>
        <dsp:cNvPr id="0" name=""/>
        <dsp:cNvSpPr/>
      </dsp:nvSpPr>
      <dsp:spPr>
        <a:xfrm>
          <a:off x="4878241"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Monitoring</a:t>
          </a:r>
        </a:p>
      </dsp:txBody>
      <dsp:txXfrm>
        <a:off x="5092254" y="0"/>
        <a:ext cx="1603731" cy="428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025" y="0"/>
          <a:ext cx="2031756" cy="428025"/>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p>
      </dsp:txBody>
      <dsp:txXfrm>
        <a:off x="2025" y="0"/>
        <a:ext cx="1924750" cy="428025"/>
      </dsp:txXfrm>
    </dsp:sp>
    <dsp:sp modelId="{C336D480-5BC4-C74A-8728-426CD5ADEE0C}">
      <dsp:nvSpPr>
        <dsp:cNvPr id="0" name=""/>
        <dsp:cNvSpPr/>
      </dsp:nvSpPr>
      <dsp:spPr>
        <a:xfrm>
          <a:off x="1627430"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p>
      </dsp:txBody>
      <dsp:txXfrm>
        <a:off x="1841443" y="0"/>
        <a:ext cx="1603731" cy="428025"/>
      </dsp:txXfrm>
    </dsp:sp>
    <dsp:sp modelId="{F192EEBE-E62E-3648-A001-0A268093B6FD}">
      <dsp:nvSpPr>
        <dsp:cNvPr id="0" name=""/>
        <dsp:cNvSpPr/>
      </dsp:nvSpPr>
      <dsp:spPr>
        <a:xfrm>
          <a:off x="3252835"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p>
      </dsp:txBody>
      <dsp:txXfrm>
        <a:off x="3466848" y="0"/>
        <a:ext cx="1603731" cy="428025"/>
      </dsp:txXfrm>
    </dsp:sp>
    <dsp:sp modelId="{766109EF-97E8-804A-9399-56C585B1C810}">
      <dsp:nvSpPr>
        <dsp:cNvPr id="0" name=""/>
        <dsp:cNvSpPr/>
      </dsp:nvSpPr>
      <dsp:spPr>
        <a:xfrm>
          <a:off x="4878241" y="0"/>
          <a:ext cx="2031756" cy="428025"/>
        </a:xfrm>
        <a:prstGeom prst="chevron">
          <a:avLst/>
        </a:prstGeom>
        <a:solidFill>
          <a:schemeClr val="accent2"/>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Monitoring</a:t>
          </a:r>
        </a:p>
      </dsp:txBody>
      <dsp:txXfrm>
        <a:off x="5092254" y="0"/>
        <a:ext cx="1603731" cy="4280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441" y="0"/>
          <a:ext cx="2449480" cy="629926"/>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GB" sz="1900" kern="1200" dirty="0"/>
            <a:t>Human inspection</a:t>
          </a:r>
        </a:p>
      </dsp:txBody>
      <dsp:txXfrm>
        <a:off x="2441" y="0"/>
        <a:ext cx="2291999" cy="629926"/>
      </dsp:txXfrm>
    </dsp:sp>
    <dsp:sp modelId="{C336D480-5BC4-C74A-8728-426CD5ADEE0C}">
      <dsp:nvSpPr>
        <dsp:cNvPr id="0" name=""/>
        <dsp:cNvSpPr/>
      </dsp:nvSpPr>
      <dsp:spPr>
        <a:xfrm>
          <a:off x="1962025" y="0"/>
          <a:ext cx="2449480" cy="629926"/>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GB" sz="1900" kern="1200" dirty="0"/>
            <a:t>Shadow mode</a:t>
          </a:r>
        </a:p>
      </dsp:txBody>
      <dsp:txXfrm>
        <a:off x="2276988" y="0"/>
        <a:ext cx="1819554" cy="629926"/>
      </dsp:txXfrm>
    </dsp:sp>
    <dsp:sp modelId="{F192EEBE-E62E-3648-A001-0A268093B6FD}">
      <dsp:nvSpPr>
        <dsp:cNvPr id="0" name=""/>
        <dsp:cNvSpPr/>
      </dsp:nvSpPr>
      <dsp:spPr>
        <a:xfrm>
          <a:off x="3921610" y="0"/>
          <a:ext cx="2449480" cy="629926"/>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GB" sz="1900" kern="1200" dirty="0"/>
            <a:t>Human in </a:t>
          </a:r>
          <a:br>
            <a:rPr lang="en-GB" sz="1900" kern="1200" dirty="0"/>
          </a:br>
          <a:r>
            <a:rPr lang="en-GB" sz="1900" kern="1200" dirty="0"/>
            <a:t>the loop</a:t>
          </a:r>
        </a:p>
      </dsp:txBody>
      <dsp:txXfrm>
        <a:off x="4236573" y="0"/>
        <a:ext cx="1819554" cy="629926"/>
      </dsp:txXfrm>
    </dsp:sp>
    <dsp:sp modelId="{766109EF-97E8-804A-9399-56C585B1C810}">
      <dsp:nvSpPr>
        <dsp:cNvPr id="0" name=""/>
        <dsp:cNvSpPr/>
      </dsp:nvSpPr>
      <dsp:spPr>
        <a:xfrm>
          <a:off x="5881194" y="0"/>
          <a:ext cx="2449480" cy="629926"/>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GB" sz="1900" kern="1200" dirty="0"/>
            <a:t>Full Automation</a:t>
          </a:r>
        </a:p>
      </dsp:txBody>
      <dsp:txXfrm>
        <a:off x="6196157" y="0"/>
        <a:ext cx="1819554" cy="6299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2025" y="0"/>
          <a:ext cx="2031756" cy="428025"/>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p>
      </dsp:txBody>
      <dsp:txXfrm>
        <a:off x="2025" y="0"/>
        <a:ext cx="1924750" cy="428025"/>
      </dsp:txXfrm>
    </dsp:sp>
    <dsp:sp modelId="{C336D480-5BC4-C74A-8728-426CD5ADEE0C}">
      <dsp:nvSpPr>
        <dsp:cNvPr id="0" name=""/>
        <dsp:cNvSpPr/>
      </dsp:nvSpPr>
      <dsp:spPr>
        <a:xfrm>
          <a:off x="1627430"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p>
      </dsp:txBody>
      <dsp:txXfrm>
        <a:off x="1841443" y="0"/>
        <a:ext cx="1603731" cy="428025"/>
      </dsp:txXfrm>
    </dsp:sp>
    <dsp:sp modelId="{F192EEBE-E62E-3648-A001-0A268093B6FD}">
      <dsp:nvSpPr>
        <dsp:cNvPr id="0" name=""/>
        <dsp:cNvSpPr/>
      </dsp:nvSpPr>
      <dsp:spPr>
        <a:xfrm>
          <a:off x="3252835"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p>
      </dsp:txBody>
      <dsp:txXfrm>
        <a:off x="3466848" y="0"/>
        <a:ext cx="1603731" cy="428025"/>
      </dsp:txXfrm>
    </dsp:sp>
    <dsp:sp modelId="{766109EF-97E8-804A-9399-56C585B1C810}">
      <dsp:nvSpPr>
        <dsp:cNvPr id="0" name=""/>
        <dsp:cNvSpPr/>
      </dsp:nvSpPr>
      <dsp:spPr>
        <a:xfrm>
          <a:off x="4878241" y="0"/>
          <a:ext cx="2031756" cy="428025"/>
        </a:xfrm>
        <a:prstGeom prst="chevron">
          <a:avLst/>
        </a:prstGeom>
        <a:solidFill>
          <a:schemeClr val="tx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Monitoring</a:t>
          </a:r>
        </a:p>
      </dsp:txBody>
      <dsp:txXfrm>
        <a:off x="5092254" y="0"/>
        <a:ext cx="1603731" cy="4280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01747-DA85-5846-89ED-73E4033665FE}">
      <dsp:nvSpPr>
        <dsp:cNvPr id="0" name=""/>
        <dsp:cNvSpPr/>
      </dsp:nvSpPr>
      <dsp:spPr>
        <a:xfrm>
          <a:off x="1951" y="1127203"/>
          <a:ext cx="1958080" cy="783232"/>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Data Engineering</a:t>
          </a:r>
        </a:p>
      </dsp:txBody>
      <dsp:txXfrm>
        <a:off x="1951" y="1127203"/>
        <a:ext cx="1762272" cy="783232"/>
      </dsp:txXfrm>
    </dsp:sp>
    <dsp:sp modelId="{C336D480-5BC4-C74A-8728-426CD5ADEE0C}">
      <dsp:nvSpPr>
        <dsp:cNvPr id="0" name=""/>
        <dsp:cNvSpPr/>
      </dsp:nvSpPr>
      <dsp:spPr>
        <a:xfrm>
          <a:off x="1568415"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Modelling</a:t>
          </a:r>
        </a:p>
      </dsp:txBody>
      <dsp:txXfrm>
        <a:off x="1960031" y="1127203"/>
        <a:ext cx="1174848" cy="783232"/>
      </dsp:txXfrm>
    </dsp:sp>
    <dsp:sp modelId="{F192EEBE-E62E-3648-A001-0A268093B6FD}">
      <dsp:nvSpPr>
        <dsp:cNvPr id="0" name=""/>
        <dsp:cNvSpPr/>
      </dsp:nvSpPr>
      <dsp:spPr>
        <a:xfrm>
          <a:off x="3134879"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Deployment</a:t>
          </a:r>
        </a:p>
      </dsp:txBody>
      <dsp:txXfrm>
        <a:off x="3526495" y="1127203"/>
        <a:ext cx="1174848" cy="783232"/>
      </dsp:txXfrm>
    </dsp:sp>
    <dsp:sp modelId="{766109EF-97E8-804A-9399-56C585B1C810}">
      <dsp:nvSpPr>
        <dsp:cNvPr id="0" name=""/>
        <dsp:cNvSpPr/>
      </dsp:nvSpPr>
      <dsp:spPr>
        <a:xfrm>
          <a:off x="4701344" y="1127203"/>
          <a:ext cx="1958080" cy="783232"/>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Monitoring</a:t>
          </a:r>
        </a:p>
      </dsp:txBody>
      <dsp:txXfrm>
        <a:off x="5092960" y="1127203"/>
        <a:ext cx="1174848" cy="78323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A8CDB-4CDB-0047-B0A3-926A8FE44A35}" type="datetimeFigureOut">
              <a:rPr lang="fr-FR" smtClean="0"/>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endParaRPr lang="fr-CH"/>
          </a:p>
          <a:p>
            <a:pPr lvl="1"/>
            <a:r>
              <a:rPr lang="fr-CH"/>
              <a:t>Deuxième niveau</a:t>
            </a:r>
            <a:endParaRPr lang="fr-CH"/>
          </a:p>
          <a:p>
            <a:pPr lvl="2"/>
            <a:r>
              <a:rPr lang="fr-CH"/>
              <a:t>Troisième niveau</a:t>
            </a:r>
            <a:endParaRPr lang="fr-CH"/>
          </a:p>
          <a:p>
            <a:pPr lvl="3"/>
            <a:r>
              <a:rPr lang="fr-CH"/>
              <a:t>Quatrième niveau</a:t>
            </a:r>
            <a:endParaRPr lang="fr-CH"/>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60EA63-43D2-E842-92EA-B304A8820AD7}" type="slidenum">
              <a:rPr lang="fr-FR" smtClean="0"/>
            </a:fld>
            <a:endParaRPr lang="fr-FR"/>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60EA63-43D2-E842-92EA-B304A8820AD7}" type="slidenum">
              <a:rPr lang="fr-FR" smtClean="0"/>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
        <p:cNvGrpSpPr/>
        <p:nvPr/>
      </p:nvGrpSpPr>
      <p:grpSpPr>
        <a:xfrm>
          <a:off x="0" y="0"/>
          <a:ext cx="0" cy="0"/>
          <a:chOff x="0" y="0"/>
          <a:chExt cx="0" cy="0"/>
        </a:xfrm>
      </p:grpSpPr>
      <p:sp>
        <p:nvSpPr>
          <p:cNvPr id="213" name="Google Shape;213;gf2f9c42867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2f9c42867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MLOps is about supporting the ML lifecycle - the flow from deciding to build a model to getting value from it in live. Here’s a breakdown of the ML lifecycle. We start with taking data from storage, cleaning it and extracting features, running experiments to put together a model that might work, validating that model, making it more robust by adding more data, rolling it out to production and making sure it keeps working - or at least that you find out about it if it stops working. This is all a bit abstract so let’s walk through a toy example to see what it means.</a:t>
            </a:r>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
        <p:cNvGrpSpPr/>
        <p:nvPr/>
      </p:nvGrpSpPr>
      <p:grpSpPr>
        <a:xfrm>
          <a:off x="0" y="0"/>
          <a:ext cx="0" cy="0"/>
          <a:chOff x="0" y="0"/>
          <a:chExt cx="0" cy="0"/>
        </a:xfrm>
      </p:grpSpPr>
      <p:sp>
        <p:nvSpPr>
          <p:cNvPr id="222" name="Google Shape;222;gf2f9c42867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2f9c42867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go through an ML Workfow in detail to really get a flavour of what MLOps is all about. We’ll start with some data and a question. Let’s say we’ve got data employees and their experience and skills and salaries we want to see whether we could use it benchmark salaries for other employees during a pay review. Let’s assume the data is already available and clean, though this is a pretty big assumption. But let’s assume we’ve got good data and we can create a regression model that maps employee experience to pay, maybe using scikit-learn. So we train the model and then it can be used to make a prediction for any given employee, what the salary benchmark would be. Let’s say we give our predictions for a particular set of employees to the business and they’re happy with that. So happy that they want to use it again next year or more regularly. Then our situation changes because then what we want isn’t just a prediction but a predict function. We want a predict function because we don’t want to have to re-run the training process every time the business have some new employees to check. This problem would be magnified if another department says that they want predictions too. Actually that would add extra complication as even if we know that the patterns from our training data are applicable to our department, we don’t necessarily know about the new department. But let’s assume that the data is applicable. Then our main problem is a problem of scaling - how do we make all these predictions without burning ourselves out? Probably we’re going to be interested in using the machine learning model in a web app. So maybe we add a REST API around our python code and look to run it as a web application. We might naturally package it in a docker container like we would for a traditional web app. This is a valid and common approach but it’s just one approach with machine learning deployment. It’s also common to separate model from the data by taking the python variable for the model predictor and serializing that to a file using python pickling. Then the file can be loaded into another running python application. So if we load the model into a suitable python web server app then we can serve predictions that way. This varies a little from framework to framework and can vary quite a lot if the language is not python. But basically this is a good picture for the machine learning cycle - get data, clean it, experiment with it, train a model, package the model into something that can serve predictions. And there are tools pitched at each stage of this cycle. For data storage and prep there’s tools like S3 and hadoop. Training can use a lot of compute resource and take a long time so there’s tools that help with running long-running training jobs. There’s also tools for tracking all the operations performed during training. There are tools specifically aimed at helping make batch predictions on a regular cycle, say for just getting predictions every month or whatever the cycle is that the business work to. Or if the predictions could be needed at any time then there’s tools for serving real-time predictions using a REST API. This slide only has a very small sample of the tools available in all these spaces and there are even spaces I’ve not covered here such as monitoring. So you might naturally wonder - can’t I avoid dealing with all these tools and get everything from one end-to-end platform? Platforms can save you the effort of stitching several different tools together but platforms can also be opinionated so they don’t necessarily fit every use case.</a:t>
            </a:r>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f2f9c42867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f2f9c42867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why a platform? Why not just pick tools for individual projects as they come up? Well, there’s a lot of tools out there and choosing them can be confusing. With a platform in place, projects can skip that decision stage and start using it. This can save time on new projects and also make it easier for people to move between existing projects. When it comes to keeping versions up to date, it’s easier to see what every project is using and what upgrades need to be done. There’s also the advantage that the parts of a platform should already be integrated together, whereas a patchwork of tools requires integration work. For example, the permissions and governance features of tools might not be neatly integrated so with a patchwork you might end up managing that across different places. This is not just benefits of off-the-shelf platforms. You can certainly stitch tools together into your own platform and then these benefits can apply for the projects using it.</a:t>
            </a:r>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6"/>
        <p:cNvGrpSpPr/>
        <p:nvPr/>
      </p:nvGrpSpPr>
      <p:grpSpPr>
        <a:xfrm>
          <a:off x="0" y="0"/>
          <a:ext cx="0" cy="0"/>
          <a:chOff x="0" y="0"/>
          <a:chExt cx="0" cy="0"/>
        </a:xfrm>
      </p:grpSpPr>
      <p:sp>
        <p:nvSpPr>
          <p:cNvPr id="287" name="Google Shape;287;gf2f9c4286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f2f9c4286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don’t consciously choose a platform then you might find different projects all make different decisions. This is what this slide is illustrating - a ‘zoo’ of different tools for different projects. It’s a ‘zoo’ because in a zoo you have lots of different animals next to each other. This can happen very easily and what the slide illustrates isn’t actually all that much variation - it’s easier to get much more than this at a big organization where you’ve got more project and departments. Here you can see that the skills required to work on and maintain project 4, for example, are very different from the skills for project 1.</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EA63-43D2-E842-92EA-B304A8820AD7}" type="slidenum">
              <a:rPr lang="fr-FR" smtClean="0"/>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60EA63-43D2-E842-92EA-B304A8820AD7}" type="slidenum">
              <a:rPr lang="fr-FR" smtClean="0"/>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one of the values of Y is rare in the population, considerable resources in </a:t>
            </a:r>
            <a:r>
              <a:rPr lang="en-GB" dirty="0" err="1"/>
              <a:t>datacollection</a:t>
            </a:r>
            <a:r>
              <a:rPr lang="en-GB" dirty="0"/>
              <a:t> can be saved by randomly selecting within categories of Y. This is known in</a:t>
            </a:r>
            <a:endParaRPr lang="en-GB" dirty="0"/>
          </a:p>
          <a:p>
            <a:r>
              <a:rPr lang="en-GB" dirty="0"/>
              <a:t>econometrics as choice-based or endogenous stratified sampling and in epidemiology as a</a:t>
            </a:r>
            <a:endParaRPr lang="en-GB" dirty="0"/>
          </a:p>
          <a:p>
            <a:r>
              <a:rPr lang="en-GB" dirty="0"/>
              <a:t>case-control design (Breslow 1996); it is also useful for choosing qualitative case studies</a:t>
            </a:r>
            <a:endParaRPr lang="en-GB" dirty="0"/>
          </a:p>
          <a:p>
            <a:r>
              <a:rPr lang="en-GB" dirty="0"/>
              <a:t>(King et al. 1994, Sect. 4.4.2). The strategy is to select on Y</a:t>
            </a:r>
            <a:endParaRPr lang="en-GB" dirty="0"/>
          </a:p>
          <a:p>
            <a:r>
              <a:rPr lang="en-GB" dirty="0"/>
              <a:t>by collecting observations</a:t>
            </a:r>
            <a:endParaRPr lang="en-GB" dirty="0"/>
          </a:p>
          <a:p>
            <a:r>
              <a:rPr lang="en-GB" dirty="0"/>
              <a:t>(randomly or all those available) for which Y</a:t>
            </a:r>
            <a:endParaRPr lang="en-GB" dirty="0"/>
          </a:p>
          <a:p>
            <a:r>
              <a:rPr lang="en-GB" dirty="0"/>
              <a:t>= 1 (the "cases") and a random selection of</a:t>
            </a:r>
            <a:endParaRPr lang="en-GB" dirty="0"/>
          </a:p>
          <a:p>
            <a:r>
              <a:rPr lang="en-GB" dirty="0"/>
              <a:t>observations for which Y = 0 (the "controls").</a:t>
            </a:r>
            <a:endParaRPr lang="en-US" dirty="0"/>
          </a:p>
        </p:txBody>
      </p:sp>
      <p:sp>
        <p:nvSpPr>
          <p:cNvPr id="4" name="Slide Number Placeholder 3"/>
          <p:cNvSpPr>
            <a:spLocks noGrp="1"/>
          </p:cNvSpPr>
          <p:nvPr>
            <p:ph type="sldNum" sz="quarter" idx="5"/>
          </p:nvPr>
        </p:nvSpPr>
        <p:spPr/>
        <p:txBody>
          <a:bodyPr/>
          <a:lstStyle/>
          <a:p>
            <a:fld id="{E460EA63-43D2-E842-92EA-B304A8820AD7}" type="slidenum">
              <a:rPr lang="fr-FR" smtClean="0"/>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Load balancer for computation</a:t>
            </a:r>
            <a:endParaRPr lang="en-US" dirty="0"/>
          </a:p>
          <a:p>
            <a:endParaRPr lang="en-US" dirty="0"/>
          </a:p>
        </p:txBody>
      </p:sp>
      <p:sp>
        <p:nvSpPr>
          <p:cNvPr id="4" name="Slide Number Placeholder 3"/>
          <p:cNvSpPr>
            <a:spLocks noGrp="1"/>
          </p:cNvSpPr>
          <p:nvPr>
            <p:ph type="sldNum" sz="quarter" idx="5"/>
          </p:nvPr>
        </p:nvSpPr>
        <p:spPr/>
        <p:txBody>
          <a:bodyPr/>
          <a:lstStyle/>
          <a:p>
            <a:fld id="{E460EA63-43D2-E842-92EA-B304A8820AD7}" type="slidenum">
              <a:rPr lang="fr-FR" smtClean="0"/>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Diapositive de titre">
    <p:spTree>
      <p:nvGrpSpPr>
        <p:cNvPr id="1" name=""/>
        <p:cNvGrpSpPr/>
        <p:nvPr/>
      </p:nvGrpSpPr>
      <p:grpSpPr>
        <a:xfrm>
          <a:off x="0" y="0"/>
          <a:ext cx="0" cy="0"/>
          <a:chOff x="0" y="0"/>
          <a:chExt cx="0" cy="0"/>
        </a:xfrm>
      </p:grpSpPr>
      <p:pic>
        <p:nvPicPr>
          <p:cNvPr id="3" name="Image 2" descr="logooutline.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09355" y="1327799"/>
            <a:ext cx="2520000" cy="2494674"/>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showMasterSp="0">
  <p:cSld name="Vide">
    <p:spTree>
      <p:nvGrpSpPr>
        <p:cNvPr id="1" name=""/>
        <p:cNvGrpSpPr/>
        <p:nvPr/>
      </p:nvGrpSpPr>
      <p:grpSpPr>
        <a:xfrm>
          <a:off x="0" y="0"/>
          <a:ext cx="0" cy="0"/>
          <a:chOff x="0" y="0"/>
          <a:chExt cx="0" cy="0"/>
        </a:xfrm>
      </p:grpSpPr>
      <p:sp>
        <p:nvSpPr>
          <p:cNvPr id="5" name="Date Placeholder 1"/>
          <p:cNvSpPr>
            <a:spLocks noGrp="1"/>
          </p:cNvSpPr>
          <p:nvPr>
            <p:ph type="dt" sz="half" idx="2"/>
          </p:nvPr>
        </p:nvSpPr>
        <p:spPr>
          <a:xfrm>
            <a:off x="2969335" y="477178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DABE7C4-64E4-4609-9048-4485F8260D9D}" type="datetime1">
              <a:rPr lang="en-US" smtClean="0"/>
            </a:fld>
            <a:endParaRPr lang="en-US" dirty="0"/>
          </a:p>
        </p:txBody>
      </p:sp>
      <p:sp>
        <p:nvSpPr>
          <p:cNvPr id="6"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Document reference</a:t>
            </a:r>
            <a:endParaRPr lang="en-US" dirty="0"/>
          </a:p>
        </p:txBody>
      </p:sp>
      <p:sp>
        <p:nvSpPr>
          <p:cNvPr id="7"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889146"/>
            <a:ext cx="3200400" cy="547688"/>
          </a:xfrm>
        </p:spPr>
        <p:txBody>
          <a:bodyPr tIns="0" bIns="0" anchor="t"/>
          <a:lstStyle>
            <a:lvl1pPr algn="l">
              <a:buNone/>
              <a:defRPr sz="1800" b="1">
                <a:solidFill>
                  <a:schemeClr val="tx1"/>
                </a:solidFill>
              </a:defRPr>
            </a:lvl1pPr>
          </a:lstStyle>
          <a:p>
            <a:r>
              <a:rPr kumimoji="0" lang="fr-CH"/>
              <a:t>Click to edit Master title style</a:t>
            </a:r>
            <a:endParaRPr kumimoji="0" lang="en-US" dirty="0"/>
          </a:p>
        </p:txBody>
      </p:sp>
      <p:sp>
        <p:nvSpPr>
          <p:cNvPr id="4" name="Espace réservé du contenu 3"/>
          <p:cNvSpPr>
            <a:spLocks noGrp="1"/>
          </p:cNvSpPr>
          <p:nvPr>
            <p:ph sz="half" idx="1"/>
          </p:nvPr>
        </p:nvSpPr>
        <p:spPr>
          <a:xfrm>
            <a:off x="457200" y="1485900"/>
            <a:ext cx="7086600" cy="2762250"/>
          </a:xfrm>
        </p:spPr>
        <p:txBody>
          <a:bodyPr/>
          <a:lstStyle>
            <a:lvl1pPr>
              <a:defRPr sz="2800"/>
            </a:lvl1pPr>
            <a:lvl2pPr>
              <a:defRPr sz="2400"/>
            </a:lvl2pPr>
            <a:lvl3pPr>
              <a:defRPr sz="2200"/>
            </a:lvl3pPr>
            <a:lvl4pPr>
              <a:defRPr sz="2000"/>
            </a:lvl4pPr>
            <a:lvl5pPr>
              <a:defRPr sz="2000"/>
            </a:lvl5pPr>
          </a:lstStyle>
          <a:p>
            <a:pPr lvl="0" eaLnBrk="1" latinLnBrk="0" hangingPunct="1"/>
            <a:r>
              <a:rPr lang="fr-CH"/>
              <a:t>Click to edit Master text styles</a:t>
            </a:r>
            <a:endParaRPr lang="fr-CH"/>
          </a:p>
          <a:p>
            <a:pPr lvl="1" eaLnBrk="1" latinLnBrk="0" hangingPunct="1"/>
            <a:r>
              <a:rPr lang="fr-CH"/>
              <a:t>Second level</a:t>
            </a:r>
            <a:endParaRPr lang="fr-CH"/>
          </a:p>
          <a:p>
            <a:pPr lvl="2" eaLnBrk="1" latinLnBrk="0" hangingPunct="1"/>
            <a:r>
              <a:rPr lang="fr-CH"/>
              <a:t>Third level</a:t>
            </a:r>
            <a:endParaRPr lang="fr-CH"/>
          </a:p>
          <a:p>
            <a:pPr lvl="3" eaLnBrk="1" latinLnBrk="0" hangingPunct="1"/>
            <a:r>
              <a:rPr lang="fr-CH"/>
              <a:t>Fourth level</a:t>
            </a:r>
            <a:endParaRPr lang="fr-CH"/>
          </a:p>
          <a:p>
            <a:pPr lvl="4" eaLnBrk="1" latinLnBrk="0" hangingPunct="1"/>
            <a:r>
              <a:rPr lang="fr-CH"/>
              <a:t>Fifth level</a:t>
            </a:r>
            <a:endParaRPr kumimoji="0" lang="en-US"/>
          </a:p>
        </p:txBody>
      </p:sp>
      <p:sp>
        <p:nvSpPr>
          <p:cNvPr id="8" name="Date Placeholder 1"/>
          <p:cNvSpPr>
            <a:spLocks noGrp="1"/>
          </p:cNvSpPr>
          <p:nvPr>
            <p:ph type="dt" sz="half" idx="10"/>
          </p:nvPr>
        </p:nvSpPr>
        <p:spPr>
          <a:xfrm>
            <a:off x="2969335" y="477178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E842E53-D700-4BA0-9151-2F119C6BF459}" type="datetime1">
              <a:rPr lang="en-US" smtClean="0"/>
            </a:fld>
            <a:endParaRPr lang="en-US" dirty="0"/>
          </a:p>
        </p:txBody>
      </p:sp>
      <p:sp>
        <p:nvSpPr>
          <p:cNvPr id="9"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Document reference</a:t>
            </a:r>
            <a:endParaRPr lang="en-US" dirty="0"/>
          </a:p>
        </p:txBody>
      </p:sp>
      <p:sp>
        <p:nvSpPr>
          <p:cNvPr id="10"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showMasterSp="0">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556732" y="1279282"/>
            <a:ext cx="3053868" cy="940356"/>
          </a:xfrm>
        </p:spPr>
        <p:txBody>
          <a:bodyPr anchor="b"/>
          <a:lstStyle>
            <a:lvl1pPr algn="l">
              <a:buNone/>
              <a:defRPr sz="2200" b="1">
                <a:solidFill>
                  <a:schemeClr val="tx1"/>
                </a:solidFill>
              </a:defRPr>
            </a:lvl1pPr>
          </a:lstStyle>
          <a:p>
            <a:r>
              <a:rPr kumimoji="0" lang="fr-CH"/>
              <a:t>Click to edit Master title style</a:t>
            </a:r>
            <a:endParaRPr kumimoji="0" lang="en-US"/>
          </a:p>
        </p:txBody>
      </p:sp>
      <p:sp>
        <p:nvSpPr>
          <p:cNvPr id="3" name="Espace réservé pour une image  2"/>
          <p:cNvSpPr>
            <a:spLocks noGrp="1"/>
          </p:cNvSpPr>
          <p:nvPr>
            <p:ph type="pic" idx="1" hasCustomPrompt="1"/>
          </p:nvPr>
        </p:nvSpPr>
        <p:spPr>
          <a:xfrm>
            <a:off x="558797" y="601648"/>
            <a:ext cx="4759514" cy="3569636"/>
          </a:xfrm>
          <a:prstGeom prst="ellipse">
            <a:avLst/>
          </a:prstGeom>
          <a:solidFill>
            <a:srgbClr val="FFFFFF"/>
          </a:solidFill>
          <a:ln>
            <a:noFill/>
          </a:ln>
        </p:spPr>
        <p:style>
          <a:lnRef idx="2">
            <a:schemeClr val="accent2">
              <a:shade val="50000"/>
            </a:schemeClr>
          </a:lnRef>
          <a:fillRef idx="1">
            <a:schemeClr val="accent2"/>
          </a:fillRef>
          <a:effectRef idx="0">
            <a:schemeClr val="accent2"/>
          </a:effectRef>
          <a:fontRef idx="none"/>
        </p:style>
        <p:txBody>
          <a:bodyPr/>
          <a:lstStyle>
            <a:lvl1pPr marL="0" indent="0">
              <a:buNone/>
              <a:defRPr sz="3200"/>
            </a:lvl1pPr>
          </a:lstStyle>
          <a:p>
            <a:r>
              <a:rPr kumimoji="0" lang="fr-CH"/>
              <a:t>Drag picture to placeholder or click icon to add</a:t>
            </a:r>
            <a:endParaRPr kumimoji="0" lang="en-US" dirty="0"/>
          </a:p>
        </p:txBody>
      </p:sp>
      <p:sp>
        <p:nvSpPr>
          <p:cNvPr id="4" name="Espace réservé du texte 3"/>
          <p:cNvSpPr>
            <a:spLocks noGrp="1"/>
          </p:cNvSpPr>
          <p:nvPr>
            <p:ph type="body" sz="half" idx="2"/>
          </p:nvPr>
        </p:nvSpPr>
        <p:spPr>
          <a:xfrm>
            <a:off x="5556734" y="2249074"/>
            <a:ext cx="3053866" cy="199761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CH"/>
              <a:t>Click to edit Master text styles</a:t>
            </a:r>
            <a:endParaRPr kumimoji="0" lang="fr-CH"/>
          </a:p>
        </p:txBody>
      </p:sp>
      <p:sp>
        <p:nvSpPr>
          <p:cNvPr id="8" name="Date Placeholder 1"/>
          <p:cNvSpPr>
            <a:spLocks noGrp="1"/>
          </p:cNvSpPr>
          <p:nvPr>
            <p:ph type="dt" sz="half" idx="10"/>
          </p:nvPr>
        </p:nvSpPr>
        <p:spPr>
          <a:xfrm>
            <a:off x="2969335" y="477178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490634D-AFF4-452E-A1D7-581AF4E84624}" type="datetime1">
              <a:rPr lang="en-US" smtClean="0"/>
            </a:fld>
            <a:endParaRPr lang="en-US" dirty="0"/>
          </a:p>
        </p:txBody>
      </p:sp>
      <p:sp>
        <p:nvSpPr>
          <p:cNvPr id="9"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Document reference</a:t>
            </a:r>
            <a:endParaRPr lang="en-US" dirty="0"/>
          </a:p>
        </p:txBody>
      </p:sp>
      <p:sp>
        <p:nvSpPr>
          <p:cNvPr id="10"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3_Diapositive de titre">
    <p:spTree>
      <p:nvGrpSpPr>
        <p:cNvPr id="1" name=""/>
        <p:cNvGrpSpPr/>
        <p:nvPr/>
      </p:nvGrpSpPr>
      <p:grpSpPr>
        <a:xfrm>
          <a:off x="0" y="0"/>
          <a:ext cx="0" cy="0"/>
          <a:chOff x="0" y="0"/>
          <a:chExt cx="0" cy="0"/>
        </a:xfrm>
      </p:grpSpPr>
      <p:sp>
        <p:nvSpPr>
          <p:cNvPr id="3" name="Espace réservé du titre 8"/>
          <p:cNvSpPr>
            <a:spLocks noGrp="1"/>
          </p:cNvSpPr>
          <p:nvPr>
            <p:ph type="title" hasCustomPrompt="1"/>
          </p:nvPr>
        </p:nvSpPr>
        <p:spPr>
          <a:xfrm>
            <a:off x="457200" y="4616450"/>
            <a:ext cx="8226854" cy="226402"/>
          </a:xfrm>
          <a:prstGeom prst="rect">
            <a:avLst/>
          </a:prstGeom>
        </p:spPr>
        <p:txBody>
          <a:bodyPr vert="horz" lIns="45720" rIns="45720" anchor="ctr">
            <a:noAutofit/>
          </a:bodyPr>
          <a:lstStyle>
            <a:lvl1pPr algn="ctr">
              <a:defRPr sz="1400">
                <a:latin typeface="Optima"/>
                <a:cs typeface="Optima"/>
              </a:defRPr>
            </a:lvl1pPr>
          </a:lstStyle>
          <a:p>
            <a:r>
              <a:rPr kumimoji="0" lang="fr-CH" dirty="0"/>
              <a:t>home.cern</a:t>
            </a:r>
            <a:endParaRPr kumimoji="0" lang="en-US" dirty="0"/>
          </a:p>
        </p:txBody>
      </p:sp>
      <p:pic>
        <p:nvPicPr>
          <p:cNvPr id="5" name="Image 2" descr="logooutline.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799171" y="1806688"/>
            <a:ext cx="1545657" cy="153012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matchingName="Title, subtitle and body">
  <p:cSld name="Title, subtitle and bod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69000" y="365700"/>
            <a:ext cx="8406000" cy="572700"/>
          </a:xfrm>
          <a:prstGeom prst="rect">
            <a:avLst/>
          </a:prstGeom>
        </p:spPr>
        <p:txBody>
          <a:bodyPr spcFirstLastPara="1" wrap="square" lIns="0" tIns="0" rIns="0"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8"/>
          <p:cNvSpPr txBox="1">
            <a:spLocks noGrp="1"/>
          </p:cNvSpPr>
          <p:nvPr>
            <p:ph type="body" idx="1"/>
          </p:nvPr>
        </p:nvSpPr>
        <p:spPr>
          <a:xfrm>
            <a:off x="369000" y="1361400"/>
            <a:ext cx="8406000" cy="3416400"/>
          </a:xfrm>
          <a:prstGeom prst="rect">
            <a:avLst/>
          </a:prstGeom>
        </p:spPr>
        <p:txBody>
          <a:bodyPr spcFirstLastPara="1" wrap="square" lIns="0" tIns="0" rIns="0" bIns="0" anchor="t" anchorCtr="0">
            <a:noAutofit/>
          </a:bodyPr>
          <a:lstStyle>
            <a:lvl1pPr marL="457200" lvl="0" indent="-330200">
              <a:spcBef>
                <a:spcPts val="0"/>
              </a:spcBef>
              <a:spcAft>
                <a:spcPts val="0"/>
              </a:spcAft>
              <a:buSzPts val="16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38" name="Google Shape;38;p8"/>
          <p:cNvSpPr txBox="1">
            <a:spLocks noGrp="1"/>
          </p:cNvSpPr>
          <p:nvPr>
            <p:ph type="subTitle" idx="2"/>
          </p:nvPr>
        </p:nvSpPr>
        <p:spPr>
          <a:xfrm>
            <a:off x="374450" y="857600"/>
            <a:ext cx="8406000" cy="426600"/>
          </a:xfrm>
          <a:prstGeom prst="rect">
            <a:avLst/>
          </a:prstGeom>
        </p:spPr>
        <p:txBody>
          <a:bodyPr spcFirstLastPara="1" wrap="square" lIns="0" tIns="0" rIns="0" bIns="0" anchor="t" anchorCtr="0">
            <a:noAutofit/>
          </a:bodyPr>
          <a:lstStyle>
            <a:lvl1pPr lv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ide">
  <p:cSld name="1_Vide">
    <p:spTree>
      <p:nvGrpSpPr>
        <p:cNvPr id="1" name="Shape 82"/>
        <p:cNvGrpSpPr/>
        <p:nvPr/>
      </p:nvGrpSpPr>
      <p:grpSpPr>
        <a:xfrm>
          <a:off x="0" y="0"/>
          <a:ext cx="0" cy="0"/>
          <a:chOff x="0" y="0"/>
          <a:chExt cx="0" cy="0"/>
        </a:xfrm>
      </p:grpSpPr>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84" name="Google Shape;84;p20"/>
          <p:cNvGrpSpPr/>
          <p:nvPr/>
        </p:nvGrpSpPr>
        <p:grpSpPr>
          <a:xfrm>
            <a:off x="7459908" y="4779289"/>
            <a:ext cx="1456560" cy="181372"/>
            <a:chOff x="2241050" y="1508050"/>
            <a:chExt cx="2871200" cy="357525"/>
          </a:xfrm>
        </p:grpSpPr>
        <p:sp>
          <p:nvSpPr>
            <p:cNvPr id="85" name="Google Shape;85;p20"/>
            <p:cNvSpPr/>
            <p:nvPr/>
          </p:nvSpPr>
          <p:spPr>
            <a:xfrm>
              <a:off x="2241050" y="1668775"/>
              <a:ext cx="47350" cy="47650"/>
            </a:xfrm>
            <a:custGeom>
              <a:avLst/>
              <a:gdLst/>
              <a:ahLst/>
              <a:cxnLst/>
              <a:rect l="l" t="t" r="r" b="b"/>
              <a:pathLst>
                <a:path w="1894" h="1906" extrusionOk="0">
                  <a:moveTo>
                    <a:pt x="0" y="1"/>
                  </a:moveTo>
                  <a:lnTo>
                    <a:pt x="0" y="1906"/>
                  </a:lnTo>
                  <a:lnTo>
                    <a:pt x="1893" y="1906"/>
                  </a:lnTo>
                  <a:lnTo>
                    <a:pt x="1893" y="1"/>
                  </a:lnTo>
                  <a:close/>
                </a:path>
              </a:pathLst>
            </a:custGeom>
            <a:solidFill>
              <a:srgbClr val="6F3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0"/>
            <p:cNvSpPr/>
            <p:nvPr/>
          </p:nvSpPr>
          <p:spPr>
            <a:xfrm>
              <a:off x="2335100" y="1716400"/>
              <a:ext cx="261975" cy="149175"/>
            </a:xfrm>
            <a:custGeom>
              <a:avLst/>
              <a:gdLst/>
              <a:ahLst/>
              <a:cxnLst/>
              <a:rect l="l" t="t" r="r" b="b"/>
              <a:pathLst>
                <a:path w="10479" h="5967" extrusionOk="0">
                  <a:moveTo>
                    <a:pt x="1" y="1"/>
                  </a:moveTo>
                  <a:lnTo>
                    <a:pt x="1" y="5966"/>
                  </a:lnTo>
                  <a:lnTo>
                    <a:pt x="2775" y="5966"/>
                  </a:lnTo>
                  <a:cubicBezTo>
                    <a:pt x="6799" y="5966"/>
                    <a:pt x="10038" y="4025"/>
                    <a:pt x="10478" y="1"/>
                  </a:cubicBezTo>
                  <a:lnTo>
                    <a:pt x="8764" y="1"/>
                  </a:lnTo>
                  <a:cubicBezTo>
                    <a:pt x="8335" y="3287"/>
                    <a:pt x="5525" y="4406"/>
                    <a:pt x="2310" y="4406"/>
                  </a:cubicBezTo>
                  <a:lnTo>
                    <a:pt x="1703" y="4406"/>
                  </a:lnTo>
                  <a:lnTo>
                    <a:pt x="1703"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0"/>
            <p:cNvSpPr/>
            <p:nvPr/>
          </p:nvSpPr>
          <p:spPr>
            <a:xfrm>
              <a:off x="2334800" y="1522650"/>
              <a:ext cx="262275" cy="146150"/>
            </a:xfrm>
            <a:custGeom>
              <a:avLst/>
              <a:gdLst/>
              <a:ahLst/>
              <a:cxnLst/>
              <a:rect l="l" t="t" r="r" b="b"/>
              <a:pathLst>
                <a:path w="10491" h="5846" extrusionOk="0">
                  <a:moveTo>
                    <a:pt x="1" y="0"/>
                  </a:moveTo>
                  <a:lnTo>
                    <a:pt x="1" y="5846"/>
                  </a:lnTo>
                  <a:lnTo>
                    <a:pt x="1715" y="5846"/>
                  </a:lnTo>
                  <a:lnTo>
                    <a:pt x="1715" y="1560"/>
                  </a:lnTo>
                  <a:lnTo>
                    <a:pt x="2310" y="1560"/>
                  </a:lnTo>
                  <a:cubicBezTo>
                    <a:pt x="5501" y="1560"/>
                    <a:pt x="8287" y="2631"/>
                    <a:pt x="8752" y="5846"/>
                  </a:cubicBezTo>
                  <a:lnTo>
                    <a:pt x="10490" y="5846"/>
                  </a:lnTo>
                  <a:cubicBezTo>
                    <a:pt x="10038" y="1917"/>
                    <a:pt x="6751" y="0"/>
                    <a:pt x="2846" y="0"/>
                  </a:cubicBez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0"/>
            <p:cNvSpPr/>
            <p:nvPr/>
          </p:nvSpPr>
          <p:spPr>
            <a:xfrm>
              <a:off x="2622625" y="1716400"/>
              <a:ext cx="113450" cy="149175"/>
            </a:xfrm>
            <a:custGeom>
              <a:avLst/>
              <a:gdLst/>
              <a:ahLst/>
              <a:cxnLst/>
              <a:rect l="l" t="t" r="r" b="b"/>
              <a:pathLst>
                <a:path w="4538" h="5967" extrusionOk="0">
                  <a:moveTo>
                    <a:pt x="2739" y="1"/>
                  </a:moveTo>
                  <a:lnTo>
                    <a:pt x="1" y="5966"/>
                  </a:lnTo>
                  <a:lnTo>
                    <a:pt x="1835" y="5966"/>
                  </a:lnTo>
                  <a:lnTo>
                    <a:pt x="3406" y="2525"/>
                  </a:lnTo>
                  <a:lnTo>
                    <a:pt x="4109" y="965"/>
                  </a:lnTo>
                  <a:lnTo>
                    <a:pt x="4537"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0"/>
            <p:cNvSpPr/>
            <p:nvPr/>
          </p:nvSpPr>
          <p:spPr>
            <a:xfrm>
              <a:off x="2836650" y="1716400"/>
              <a:ext cx="113425" cy="149175"/>
            </a:xfrm>
            <a:custGeom>
              <a:avLst/>
              <a:gdLst/>
              <a:ahLst/>
              <a:cxnLst/>
              <a:rect l="l" t="t" r="r" b="b"/>
              <a:pathLst>
                <a:path w="4537" h="5967" extrusionOk="0">
                  <a:moveTo>
                    <a:pt x="1" y="1"/>
                  </a:moveTo>
                  <a:lnTo>
                    <a:pt x="429" y="965"/>
                  </a:lnTo>
                  <a:lnTo>
                    <a:pt x="1132" y="2525"/>
                  </a:lnTo>
                  <a:lnTo>
                    <a:pt x="2703" y="5966"/>
                  </a:lnTo>
                  <a:lnTo>
                    <a:pt x="4537" y="5966"/>
                  </a:lnTo>
                  <a:lnTo>
                    <a:pt x="1798"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0"/>
            <p:cNvSpPr/>
            <p:nvPr/>
          </p:nvSpPr>
          <p:spPr>
            <a:xfrm>
              <a:off x="2712825" y="1508050"/>
              <a:ext cx="147075" cy="160750"/>
            </a:xfrm>
            <a:custGeom>
              <a:avLst/>
              <a:gdLst/>
              <a:ahLst/>
              <a:cxnLst/>
              <a:rect l="l" t="t" r="r" b="b"/>
              <a:pathLst>
                <a:path w="5883" h="6430" extrusionOk="0">
                  <a:moveTo>
                    <a:pt x="2941" y="1"/>
                  </a:moveTo>
                  <a:lnTo>
                    <a:pt x="1" y="6430"/>
                  </a:lnTo>
                  <a:lnTo>
                    <a:pt x="1763" y="6430"/>
                  </a:lnTo>
                  <a:lnTo>
                    <a:pt x="2941" y="3751"/>
                  </a:lnTo>
                  <a:lnTo>
                    <a:pt x="4120" y="6430"/>
                  </a:lnTo>
                  <a:lnTo>
                    <a:pt x="5882" y="6430"/>
                  </a:lnTo>
                  <a:lnTo>
                    <a:pt x="2941"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0"/>
            <p:cNvSpPr/>
            <p:nvPr/>
          </p:nvSpPr>
          <p:spPr>
            <a:xfrm>
              <a:off x="2940825" y="1522650"/>
              <a:ext cx="254225" cy="146150"/>
            </a:xfrm>
            <a:custGeom>
              <a:avLst/>
              <a:gdLst/>
              <a:ahLst/>
              <a:cxnLst/>
              <a:rect l="l" t="t" r="r" b="b"/>
              <a:pathLst>
                <a:path w="10169" h="5846" extrusionOk="0">
                  <a:moveTo>
                    <a:pt x="1" y="0"/>
                  </a:moveTo>
                  <a:lnTo>
                    <a:pt x="1" y="1560"/>
                  </a:lnTo>
                  <a:lnTo>
                    <a:pt x="4227" y="1560"/>
                  </a:lnTo>
                  <a:lnTo>
                    <a:pt x="4227" y="5846"/>
                  </a:lnTo>
                  <a:lnTo>
                    <a:pt x="5930" y="5846"/>
                  </a:lnTo>
                  <a:lnTo>
                    <a:pt x="5930" y="1560"/>
                  </a:lnTo>
                  <a:lnTo>
                    <a:pt x="10169" y="1560"/>
                  </a:lnTo>
                  <a:lnTo>
                    <a:pt x="10169" y="0"/>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0"/>
            <p:cNvSpPr/>
            <p:nvPr/>
          </p:nvSpPr>
          <p:spPr>
            <a:xfrm>
              <a:off x="3046500" y="1716400"/>
              <a:ext cx="42600" cy="149175"/>
            </a:xfrm>
            <a:custGeom>
              <a:avLst/>
              <a:gdLst/>
              <a:ahLst/>
              <a:cxnLst/>
              <a:rect l="l" t="t" r="r" b="b"/>
              <a:pathLst>
                <a:path w="1704" h="5967" extrusionOk="0">
                  <a:moveTo>
                    <a:pt x="0" y="1"/>
                  </a:moveTo>
                  <a:lnTo>
                    <a:pt x="0" y="5966"/>
                  </a:lnTo>
                  <a:lnTo>
                    <a:pt x="1703" y="5966"/>
                  </a:lnTo>
                  <a:lnTo>
                    <a:pt x="1703"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0"/>
            <p:cNvSpPr/>
            <p:nvPr/>
          </p:nvSpPr>
          <p:spPr>
            <a:xfrm>
              <a:off x="3276000" y="1508050"/>
              <a:ext cx="147350" cy="160750"/>
            </a:xfrm>
            <a:custGeom>
              <a:avLst/>
              <a:gdLst/>
              <a:ahLst/>
              <a:cxnLst/>
              <a:rect l="l" t="t" r="r" b="b"/>
              <a:pathLst>
                <a:path w="5894" h="6430" extrusionOk="0">
                  <a:moveTo>
                    <a:pt x="2953" y="1"/>
                  </a:moveTo>
                  <a:lnTo>
                    <a:pt x="0" y="6430"/>
                  </a:lnTo>
                  <a:lnTo>
                    <a:pt x="1774" y="6430"/>
                  </a:lnTo>
                  <a:lnTo>
                    <a:pt x="2953" y="3751"/>
                  </a:lnTo>
                  <a:lnTo>
                    <a:pt x="4132" y="6430"/>
                  </a:lnTo>
                  <a:lnTo>
                    <a:pt x="5894" y="6430"/>
                  </a:lnTo>
                  <a:lnTo>
                    <a:pt x="2953"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0"/>
            <p:cNvSpPr/>
            <p:nvPr/>
          </p:nvSpPr>
          <p:spPr>
            <a:xfrm>
              <a:off x="3400125" y="1716400"/>
              <a:ext cx="113425" cy="149175"/>
            </a:xfrm>
            <a:custGeom>
              <a:avLst/>
              <a:gdLst/>
              <a:ahLst/>
              <a:cxnLst/>
              <a:rect l="l" t="t" r="r" b="b"/>
              <a:pathLst>
                <a:path w="4537" h="5967" extrusionOk="0">
                  <a:moveTo>
                    <a:pt x="0" y="1"/>
                  </a:moveTo>
                  <a:lnTo>
                    <a:pt x="429" y="965"/>
                  </a:lnTo>
                  <a:lnTo>
                    <a:pt x="1131" y="2525"/>
                  </a:lnTo>
                  <a:lnTo>
                    <a:pt x="2703" y="5966"/>
                  </a:lnTo>
                  <a:lnTo>
                    <a:pt x="4536" y="5966"/>
                  </a:lnTo>
                  <a:lnTo>
                    <a:pt x="1798"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0"/>
            <p:cNvSpPr/>
            <p:nvPr/>
          </p:nvSpPr>
          <p:spPr>
            <a:xfrm>
              <a:off x="3186100" y="1716400"/>
              <a:ext cx="113425" cy="149175"/>
            </a:xfrm>
            <a:custGeom>
              <a:avLst/>
              <a:gdLst/>
              <a:ahLst/>
              <a:cxnLst/>
              <a:rect l="l" t="t" r="r" b="b"/>
              <a:pathLst>
                <a:path w="4537" h="5967" extrusionOk="0">
                  <a:moveTo>
                    <a:pt x="2727" y="1"/>
                  </a:moveTo>
                  <a:lnTo>
                    <a:pt x="1" y="5966"/>
                  </a:lnTo>
                  <a:lnTo>
                    <a:pt x="1834" y="5966"/>
                  </a:lnTo>
                  <a:lnTo>
                    <a:pt x="3406" y="2525"/>
                  </a:lnTo>
                  <a:lnTo>
                    <a:pt x="4108" y="965"/>
                  </a:lnTo>
                  <a:lnTo>
                    <a:pt x="4537"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0"/>
            <p:cNvSpPr/>
            <p:nvPr/>
          </p:nvSpPr>
          <p:spPr>
            <a:xfrm>
              <a:off x="4008525" y="1716400"/>
              <a:ext cx="261950" cy="149175"/>
            </a:xfrm>
            <a:custGeom>
              <a:avLst/>
              <a:gdLst/>
              <a:ahLst/>
              <a:cxnLst/>
              <a:rect l="l" t="t" r="r" b="b"/>
              <a:pathLst>
                <a:path w="10478" h="5967" extrusionOk="0">
                  <a:moveTo>
                    <a:pt x="0" y="1"/>
                  </a:moveTo>
                  <a:lnTo>
                    <a:pt x="0" y="5966"/>
                  </a:lnTo>
                  <a:lnTo>
                    <a:pt x="2787" y="5966"/>
                  </a:lnTo>
                  <a:cubicBezTo>
                    <a:pt x="6799" y="5966"/>
                    <a:pt x="10037" y="4025"/>
                    <a:pt x="10478" y="1"/>
                  </a:cubicBezTo>
                  <a:lnTo>
                    <a:pt x="8763" y="1"/>
                  </a:lnTo>
                  <a:cubicBezTo>
                    <a:pt x="8347" y="3287"/>
                    <a:pt x="5525" y="4406"/>
                    <a:pt x="2310" y="4406"/>
                  </a:cubicBezTo>
                  <a:lnTo>
                    <a:pt x="1703" y="4406"/>
                  </a:lnTo>
                  <a:lnTo>
                    <a:pt x="1703"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0"/>
            <p:cNvSpPr/>
            <p:nvPr/>
          </p:nvSpPr>
          <p:spPr>
            <a:xfrm>
              <a:off x="4008525" y="1522650"/>
              <a:ext cx="261950" cy="146150"/>
            </a:xfrm>
            <a:custGeom>
              <a:avLst/>
              <a:gdLst/>
              <a:ahLst/>
              <a:cxnLst/>
              <a:rect l="l" t="t" r="r" b="b"/>
              <a:pathLst>
                <a:path w="10478" h="5846" extrusionOk="0">
                  <a:moveTo>
                    <a:pt x="0" y="0"/>
                  </a:moveTo>
                  <a:lnTo>
                    <a:pt x="0" y="5846"/>
                  </a:lnTo>
                  <a:lnTo>
                    <a:pt x="1703" y="5846"/>
                  </a:lnTo>
                  <a:lnTo>
                    <a:pt x="1703" y="1560"/>
                  </a:lnTo>
                  <a:lnTo>
                    <a:pt x="2310" y="1560"/>
                  </a:lnTo>
                  <a:cubicBezTo>
                    <a:pt x="5489" y="1560"/>
                    <a:pt x="8275" y="2631"/>
                    <a:pt x="8752" y="5846"/>
                  </a:cubicBezTo>
                  <a:lnTo>
                    <a:pt x="10478" y="5846"/>
                  </a:lnTo>
                  <a:cubicBezTo>
                    <a:pt x="10026" y="1917"/>
                    <a:pt x="6739" y="0"/>
                    <a:pt x="2834" y="0"/>
                  </a:cubicBez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0"/>
            <p:cNvSpPr/>
            <p:nvPr/>
          </p:nvSpPr>
          <p:spPr>
            <a:xfrm>
              <a:off x="4386250" y="1508050"/>
              <a:ext cx="147375" cy="160750"/>
            </a:xfrm>
            <a:custGeom>
              <a:avLst/>
              <a:gdLst/>
              <a:ahLst/>
              <a:cxnLst/>
              <a:rect l="l" t="t" r="r" b="b"/>
              <a:pathLst>
                <a:path w="5895" h="6430" extrusionOk="0">
                  <a:moveTo>
                    <a:pt x="2941" y="1"/>
                  </a:moveTo>
                  <a:lnTo>
                    <a:pt x="1" y="6430"/>
                  </a:lnTo>
                  <a:lnTo>
                    <a:pt x="1763" y="6430"/>
                  </a:lnTo>
                  <a:lnTo>
                    <a:pt x="2941" y="3751"/>
                  </a:lnTo>
                  <a:lnTo>
                    <a:pt x="4120" y="6430"/>
                  </a:lnTo>
                  <a:lnTo>
                    <a:pt x="5894" y="6430"/>
                  </a:lnTo>
                  <a:lnTo>
                    <a:pt x="2941"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0"/>
            <p:cNvSpPr/>
            <p:nvPr/>
          </p:nvSpPr>
          <p:spPr>
            <a:xfrm>
              <a:off x="4296050" y="1716400"/>
              <a:ext cx="113450" cy="149175"/>
            </a:xfrm>
            <a:custGeom>
              <a:avLst/>
              <a:gdLst/>
              <a:ahLst/>
              <a:cxnLst/>
              <a:rect l="l" t="t" r="r" b="b"/>
              <a:pathLst>
                <a:path w="4538" h="5967" extrusionOk="0">
                  <a:moveTo>
                    <a:pt x="2739" y="1"/>
                  </a:moveTo>
                  <a:lnTo>
                    <a:pt x="1" y="5966"/>
                  </a:lnTo>
                  <a:lnTo>
                    <a:pt x="1846" y="5966"/>
                  </a:lnTo>
                  <a:lnTo>
                    <a:pt x="3406" y="2525"/>
                  </a:lnTo>
                  <a:lnTo>
                    <a:pt x="4120" y="965"/>
                  </a:lnTo>
                  <a:lnTo>
                    <a:pt x="4537"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0"/>
            <p:cNvSpPr/>
            <p:nvPr/>
          </p:nvSpPr>
          <p:spPr>
            <a:xfrm>
              <a:off x="4510075" y="1716400"/>
              <a:ext cx="113425" cy="149175"/>
            </a:xfrm>
            <a:custGeom>
              <a:avLst/>
              <a:gdLst/>
              <a:ahLst/>
              <a:cxnLst/>
              <a:rect l="l" t="t" r="r" b="b"/>
              <a:pathLst>
                <a:path w="4537" h="5967" extrusionOk="0">
                  <a:moveTo>
                    <a:pt x="1" y="1"/>
                  </a:moveTo>
                  <a:lnTo>
                    <a:pt x="429" y="965"/>
                  </a:lnTo>
                  <a:lnTo>
                    <a:pt x="1144" y="2525"/>
                  </a:lnTo>
                  <a:lnTo>
                    <a:pt x="2703" y="5966"/>
                  </a:lnTo>
                  <a:lnTo>
                    <a:pt x="4537" y="5966"/>
                  </a:lnTo>
                  <a:lnTo>
                    <a:pt x="1810"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0"/>
            <p:cNvSpPr/>
            <p:nvPr/>
          </p:nvSpPr>
          <p:spPr>
            <a:xfrm>
              <a:off x="4747000" y="1522650"/>
              <a:ext cx="133075" cy="146150"/>
            </a:xfrm>
            <a:custGeom>
              <a:avLst/>
              <a:gdLst/>
              <a:ahLst/>
              <a:cxnLst/>
              <a:rect l="l" t="t" r="r" b="b"/>
              <a:pathLst>
                <a:path w="5323" h="5846" extrusionOk="0">
                  <a:moveTo>
                    <a:pt x="3358" y="0"/>
                  </a:moveTo>
                  <a:lnTo>
                    <a:pt x="1" y="5846"/>
                  </a:lnTo>
                  <a:lnTo>
                    <a:pt x="1954" y="5846"/>
                  </a:lnTo>
                  <a:lnTo>
                    <a:pt x="5323" y="0"/>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0"/>
            <p:cNvSpPr/>
            <p:nvPr/>
          </p:nvSpPr>
          <p:spPr>
            <a:xfrm>
              <a:off x="4613650" y="1522650"/>
              <a:ext cx="133075" cy="146150"/>
            </a:xfrm>
            <a:custGeom>
              <a:avLst/>
              <a:gdLst/>
              <a:ahLst/>
              <a:cxnLst/>
              <a:rect l="l" t="t" r="r" b="b"/>
              <a:pathLst>
                <a:path w="5323" h="5846" extrusionOk="0">
                  <a:moveTo>
                    <a:pt x="1" y="0"/>
                  </a:moveTo>
                  <a:lnTo>
                    <a:pt x="3382" y="5846"/>
                  </a:lnTo>
                  <a:lnTo>
                    <a:pt x="5323" y="5846"/>
                  </a:lnTo>
                  <a:lnTo>
                    <a:pt x="1965" y="0"/>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0"/>
            <p:cNvSpPr/>
            <p:nvPr/>
          </p:nvSpPr>
          <p:spPr>
            <a:xfrm>
              <a:off x="4725575" y="1716400"/>
              <a:ext cx="42600" cy="149175"/>
            </a:xfrm>
            <a:custGeom>
              <a:avLst/>
              <a:gdLst/>
              <a:ahLst/>
              <a:cxnLst/>
              <a:rect l="l" t="t" r="r" b="b"/>
              <a:pathLst>
                <a:path w="1704" h="5967" extrusionOk="0">
                  <a:moveTo>
                    <a:pt x="1" y="1"/>
                  </a:moveTo>
                  <a:lnTo>
                    <a:pt x="1" y="5966"/>
                  </a:lnTo>
                  <a:lnTo>
                    <a:pt x="1703" y="5966"/>
                  </a:lnTo>
                  <a:lnTo>
                    <a:pt x="1703" y="1"/>
                  </a:ln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0"/>
            <p:cNvSpPr/>
            <p:nvPr/>
          </p:nvSpPr>
          <p:spPr>
            <a:xfrm>
              <a:off x="3755825" y="1522650"/>
              <a:ext cx="181875" cy="146150"/>
            </a:xfrm>
            <a:custGeom>
              <a:avLst/>
              <a:gdLst/>
              <a:ahLst/>
              <a:cxnLst/>
              <a:rect l="l" t="t" r="r" b="b"/>
              <a:pathLst>
                <a:path w="7275" h="5846" extrusionOk="0">
                  <a:moveTo>
                    <a:pt x="7275" y="0"/>
                  </a:moveTo>
                  <a:lnTo>
                    <a:pt x="4822" y="0"/>
                  </a:lnTo>
                  <a:lnTo>
                    <a:pt x="0" y="5846"/>
                  </a:lnTo>
                  <a:lnTo>
                    <a:pt x="2429" y="5846"/>
                  </a:lnTo>
                  <a:close/>
                </a:path>
              </a:pathLst>
            </a:custGeom>
            <a:solidFill>
              <a:srgbClr val="7C9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20"/>
            <p:cNvSpPr/>
            <p:nvPr/>
          </p:nvSpPr>
          <p:spPr>
            <a:xfrm>
              <a:off x="3573950" y="1522650"/>
              <a:ext cx="181900" cy="146150"/>
            </a:xfrm>
            <a:custGeom>
              <a:avLst/>
              <a:gdLst/>
              <a:ahLst/>
              <a:cxnLst/>
              <a:rect l="l" t="t" r="r" b="b"/>
              <a:pathLst>
                <a:path w="7276" h="5846" extrusionOk="0">
                  <a:moveTo>
                    <a:pt x="2453" y="0"/>
                  </a:moveTo>
                  <a:lnTo>
                    <a:pt x="0" y="0"/>
                  </a:lnTo>
                  <a:lnTo>
                    <a:pt x="4834" y="5846"/>
                  </a:lnTo>
                  <a:lnTo>
                    <a:pt x="7275" y="5846"/>
                  </a:lnTo>
                  <a:close/>
                </a:path>
              </a:pathLst>
            </a:custGeom>
            <a:solidFill>
              <a:srgbClr val="7C9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20"/>
            <p:cNvSpPr/>
            <p:nvPr/>
          </p:nvSpPr>
          <p:spPr>
            <a:xfrm>
              <a:off x="3573950" y="1717900"/>
              <a:ext cx="181900" cy="146175"/>
            </a:xfrm>
            <a:custGeom>
              <a:avLst/>
              <a:gdLst/>
              <a:ahLst/>
              <a:cxnLst/>
              <a:rect l="l" t="t" r="r" b="b"/>
              <a:pathLst>
                <a:path w="7276" h="5847" extrusionOk="0">
                  <a:moveTo>
                    <a:pt x="0" y="5846"/>
                  </a:moveTo>
                  <a:lnTo>
                    <a:pt x="2453" y="5846"/>
                  </a:lnTo>
                  <a:lnTo>
                    <a:pt x="7275" y="1"/>
                  </a:lnTo>
                  <a:lnTo>
                    <a:pt x="4834" y="1"/>
                  </a:lnTo>
                  <a:close/>
                </a:path>
              </a:pathLst>
            </a:custGeom>
            <a:solidFill>
              <a:srgbClr val="7C9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0"/>
            <p:cNvSpPr/>
            <p:nvPr/>
          </p:nvSpPr>
          <p:spPr>
            <a:xfrm>
              <a:off x="3755825" y="1717900"/>
              <a:ext cx="181875" cy="146175"/>
            </a:xfrm>
            <a:custGeom>
              <a:avLst/>
              <a:gdLst/>
              <a:ahLst/>
              <a:cxnLst/>
              <a:rect l="l" t="t" r="r" b="b"/>
              <a:pathLst>
                <a:path w="7275" h="5847" extrusionOk="0">
                  <a:moveTo>
                    <a:pt x="4822" y="5846"/>
                  </a:moveTo>
                  <a:lnTo>
                    <a:pt x="7275" y="5846"/>
                  </a:lnTo>
                  <a:lnTo>
                    <a:pt x="2429" y="1"/>
                  </a:lnTo>
                  <a:lnTo>
                    <a:pt x="0" y="1"/>
                  </a:lnTo>
                  <a:close/>
                </a:path>
              </a:pathLst>
            </a:custGeom>
            <a:solidFill>
              <a:srgbClr val="7C9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20"/>
            <p:cNvSpPr/>
            <p:nvPr/>
          </p:nvSpPr>
          <p:spPr>
            <a:xfrm>
              <a:off x="4904775" y="1716400"/>
              <a:ext cx="207475" cy="149175"/>
            </a:xfrm>
            <a:custGeom>
              <a:avLst/>
              <a:gdLst/>
              <a:ahLst/>
              <a:cxnLst/>
              <a:rect l="l" t="t" r="r" b="b"/>
              <a:pathLst>
                <a:path w="8299" h="5967" extrusionOk="0">
                  <a:moveTo>
                    <a:pt x="6037" y="1"/>
                  </a:moveTo>
                  <a:cubicBezTo>
                    <a:pt x="6453" y="477"/>
                    <a:pt x="6703" y="1108"/>
                    <a:pt x="6703" y="1811"/>
                  </a:cubicBezTo>
                  <a:cubicBezTo>
                    <a:pt x="6703" y="3287"/>
                    <a:pt x="5560" y="4478"/>
                    <a:pt x="4155" y="4478"/>
                  </a:cubicBezTo>
                  <a:cubicBezTo>
                    <a:pt x="2798" y="4478"/>
                    <a:pt x="1691" y="3359"/>
                    <a:pt x="1619" y="1942"/>
                  </a:cubicBezTo>
                  <a:lnTo>
                    <a:pt x="0" y="1942"/>
                  </a:lnTo>
                  <a:cubicBezTo>
                    <a:pt x="0" y="1942"/>
                    <a:pt x="12" y="2132"/>
                    <a:pt x="36" y="2299"/>
                  </a:cubicBezTo>
                  <a:cubicBezTo>
                    <a:pt x="322" y="4406"/>
                    <a:pt x="1977" y="5966"/>
                    <a:pt x="4096" y="5966"/>
                  </a:cubicBezTo>
                  <a:cubicBezTo>
                    <a:pt x="6453" y="5966"/>
                    <a:pt x="8299" y="4252"/>
                    <a:pt x="8299" y="1870"/>
                  </a:cubicBezTo>
                  <a:cubicBezTo>
                    <a:pt x="8299" y="1120"/>
                    <a:pt x="8144" y="513"/>
                    <a:pt x="7858" y="1"/>
                  </a:cubicBez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20"/>
            <p:cNvSpPr/>
            <p:nvPr/>
          </p:nvSpPr>
          <p:spPr>
            <a:xfrm>
              <a:off x="4919950" y="1522650"/>
              <a:ext cx="187850" cy="146150"/>
            </a:xfrm>
            <a:custGeom>
              <a:avLst/>
              <a:gdLst/>
              <a:ahLst/>
              <a:cxnLst/>
              <a:rect l="l" t="t" r="r" b="b"/>
              <a:pathLst>
                <a:path w="7514" h="5846" extrusionOk="0">
                  <a:moveTo>
                    <a:pt x="3870" y="0"/>
                  </a:moveTo>
                  <a:cubicBezTo>
                    <a:pt x="1882" y="0"/>
                    <a:pt x="0" y="1274"/>
                    <a:pt x="0" y="3405"/>
                  </a:cubicBezTo>
                  <a:cubicBezTo>
                    <a:pt x="0" y="4524"/>
                    <a:pt x="512" y="5286"/>
                    <a:pt x="1262" y="5846"/>
                  </a:cubicBezTo>
                  <a:lnTo>
                    <a:pt x="3548" y="5846"/>
                  </a:lnTo>
                  <a:lnTo>
                    <a:pt x="3287" y="5679"/>
                  </a:lnTo>
                  <a:cubicBezTo>
                    <a:pt x="2596" y="5263"/>
                    <a:pt x="1643" y="4429"/>
                    <a:pt x="1643" y="3405"/>
                  </a:cubicBezTo>
                  <a:cubicBezTo>
                    <a:pt x="1643" y="2250"/>
                    <a:pt x="2798" y="1536"/>
                    <a:pt x="3846" y="1536"/>
                  </a:cubicBezTo>
                  <a:cubicBezTo>
                    <a:pt x="4834" y="1536"/>
                    <a:pt x="5465" y="1953"/>
                    <a:pt x="5954" y="2774"/>
                  </a:cubicBezTo>
                  <a:lnTo>
                    <a:pt x="7513" y="2774"/>
                  </a:lnTo>
                  <a:cubicBezTo>
                    <a:pt x="7442" y="2310"/>
                    <a:pt x="7263" y="1988"/>
                    <a:pt x="7263" y="1988"/>
                  </a:cubicBezTo>
                  <a:cubicBezTo>
                    <a:pt x="6549" y="714"/>
                    <a:pt x="5346" y="0"/>
                    <a:pt x="3870" y="0"/>
                  </a:cubicBezTo>
                  <a:close/>
                </a:path>
              </a:pathLst>
            </a:custGeom>
            <a:solidFill>
              <a:srgbClr val="201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 name="Google Shape;110;p20"/>
          <p:cNvGrpSpPr/>
          <p:nvPr/>
        </p:nvGrpSpPr>
        <p:grpSpPr>
          <a:xfrm>
            <a:off x="212476" y="4759394"/>
            <a:ext cx="1075213" cy="201248"/>
            <a:chOff x="238125" y="2178600"/>
            <a:chExt cx="7106500" cy="1330125"/>
          </a:xfrm>
        </p:grpSpPr>
        <p:sp>
          <p:nvSpPr>
            <p:cNvPr id="111" name="Google Shape;111;p20"/>
            <p:cNvSpPr/>
            <p:nvPr/>
          </p:nvSpPr>
          <p:spPr>
            <a:xfrm>
              <a:off x="1522450" y="2877200"/>
              <a:ext cx="58600" cy="58575"/>
            </a:xfrm>
            <a:custGeom>
              <a:avLst/>
              <a:gdLst/>
              <a:ahLst/>
              <a:cxnLst/>
              <a:rect l="l" t="t" r="r" b="b"/>
              <a:pathLst>
                <a:path w="2344" h="2343" extrusionOk="0">
                  <a:moveTo>
                    <a:pt x="1193" y="0"/>
                  </a:moveTo>
                  <a:cubicBezTo>
                    <a:pt x="554" y="0"/>
                    <a:pt x="1" y="554"/>
                    <a:pt x="1" y="1193"/>
                  </a:cubicBezTo>
                  <a:cubicBezTo>
                    <a:pt x="1" y="1832"/>
                    <a:pt x="554" y="2343"/>
                    <a:pt x="1193" y="2343"/>
                  </a:cubicBezTo>
                  <a:cubicBezTo>
                    <a:pt x="1832" y="2343"/>
                    <a:pt x="2344" y="1832"/>
                    <a:pt x="2344" y="1193"/>
                  </a:cubicBezTo>
                  <a:cubicBezTo>
                    <a:pt x="2344" y="554"/>
                    <a:pt x="1832" y="0"/>
                    <a:pt x="1193" y="0"/>
                  </a:cubicBezTo>
                  <a:close/>
                </a:path>
              </a:pathLst>
            </a:custGeom>
            <a:solidFill>
              <a:srgbClr val="F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20"/>
            <p:cNvSpPr/>
            <p:nvPr/>
          </p:nvSpPr>
          <p:spPr>
            <a:xfrm>
              <a:off x="1529900" y="2991150"/>
              <a:ext cx="43700" cy="381250"/>
            </a:xfrm>
            <a:custGeom>
              <a:avLst/>
              <a:gdLst/>
              <a:ahLst/>
              <a:cxnLst/>
              <a:rect l="l" t="t" r="r" b="b"/>
              <a:pathLst>
                <a:path w="1748" h="15250" extrusionOk="0">
                  <a:moveTo>
                    <a:pt x="1" y="0"/>
                  </a:moveTo>
                  <a:lnTo>
                    <a:pt x="1" y="15250"/>
                  </a:lnTo>
                  <a:lnTo>
                    <a:pt x="1747" y="15250"/>
                  </a:lnTo>
                  <a:lnTo>
                    <a:pt x="1747" y="0"/>
                  </a:lnTo>
                  <a:close/>
                </a:path>
              </a:pathLst>
            </a:custGeom>
            <a:solidFill>
              <a:srgbClr val="F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20"/>
            <p:cNvSpPr/>
            <p:nvPr/>
          </p:nvSpPr>
          <p:spPr>
            <a:xfrm>
              <a:off x="589550" y="2991150"/>
              <a:ext cx="368500" cy="381250"/>
            </a:xfrm>
            <a:custGeom>
              <a:avLst/>
              <a:gdLst/>
              <a:ahLst/>
              <a:cxnLst/>
              <a:rect l="l" t="t" r="r" b="b"/>
              <a:pathLst>
                <a:path w="14740" h="15250" extrusionOk="0">
                  <a:moveTo>
                    <a:pt x="7455" y="1789"/>
                  </a:moveTo>
                  <a:cubicBezTo>
                    <a:pt x="10565" y="1789"/>
                    <a:pt x="13036" y="4388"/>
                    <a:pt x="13036" y="7582"/>
                  </a:cubicBezTo>
                  <a:lnTo>
                    <a:pt x="13036" y="7881"/>
                  </a:lnTo>
                  <a:cubicBezTo>
                    <a:pt x="12908" y="10990"/>
                    <a:pt x="10480" y="13461"/>
                    <a:pt x="7455" y="13461"/>
                  </a:cubicBezTo>
                  <a:cubicBezTo>
                    <a:pt x="4388" y="13461"/>
                    <a:pt x="1875" y="10777"/>
                    <a:pt x="1875" y="7582"/>
                  </a:cubicBezTo>
                  <a:cubicBezTo>
                    <a:pt x="1875" y="4388"/>
                    <a:pt x="4388" y="1789"/>
                    <a:pt x="7455" y="1789"/>
                  </a:cubicBezTo>
                  <a:close/>
                  <a:moveTo>
                    <a:pt x="7413" y="0"/>
                  </a:moveTo>
                  <a:cubicBezTo>
                    <a:pt x="3281" y="0"/>
                    <a:pt x="0" y="3408"/>
                    <a:pt x="0" y="7582"/>
                  </a:cubicBezTo>
                  <a:cubicBezTo>
                    <a:pt x="0" y="11800"/>
                    <a:pt x="3366" y="15250"/>
                    <a:pt x="7413" y="15250"/>
                  </a:cubicBezTo>
                  <a:cubicBezTo>
                    <a:pt x="9585" y="15250"/>
                    <a:pt x="11545" y="14313"/>
                    <a:pt x="12993" y="12609"/>
                  </a:cubicBezTo>
                  <a:lnTo>
                    <a:pt x="12993" y="15250"/>
                  </a:lnTo>
                  <a:lnTo>
                    <a:pt x="14740" y="15250"/>
                  </a:lnTo>
                  <a:lnTo>
                    <a:pt x="14740" y="0"/>
                  </a:lnTo>
                  <a:lnTo>
                    <a:pt x="12993" y="0"/>
                  </a:lnTo>
                  <a:lnTo>
                    <a:pt x="12993" y="2598"/>
                  </a:lnTo>
                  <a:cubicBezTo>
                    <a:pt x="11630" y="937"/>
                    <a:pt x="9585" y="0"/>
                    <a:pt x="7413" y="0"/>
                  </a:cubicBezTo>
                  <a:close/>
                </a:path>
              </a:pathLst>
            </a:custGeom>
            <a:solidFill>
              <a:srgbClr val="F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20"/>
            <p:cNvSpPr/>
            <p:nvPr/>
          </p:nvSpPr>
          <p:spPr>
            <a:xfrm>
              <a:off x="1078375" y="2989000"/>
              <a:ext cx="368500" cy="519725"/>
            </a:xfrm>
            <a:custGeom>
              <a:avLst/>
              <a:gdLst/>
              <a:ahLst/>
              <a:cxnLst/>
              <a:rect l="l" t="t" r="r" b="b"/>
              <a:pathLst>
                <a:path w="14740" h="20789" extrusionOk="0">
                  <a:moveTo>
                    <a:pt x="7327" y="1833"/>
                  </a:moveTo>
                  <a:cubicBezTo>
                    <a:pt x="10437" y="1833"/>
                    <a:pt x="12950" y="4431"/>
                    <a:pt x="12950" y="7626"/>
                  </a:cubicBezTo>
                  <a:cubicBezTo>
                    <a:pt x="12950" y="10863"/>
                    <a:pt x="10437" y="13504"/>
                    <a:pt x="7327" y="13504"/>
                  </a:cubicBezTo>
                  <a:cubicBezTo>
                    <a:pt x="4303" y="13504"/>
                    <a:pt x="1874" y="11034"/>
                    <a:pt x="1747" y="7881"/>
                  </a:cubicBezTo>
                  <a:lnTo>
                    <a:pt x="1747" y="7626"/>
                  </a:lnTo>
                  <a:cubicBezTo>
                    <a:pt x="1747" y="4431"/>
                    <a:pt x="4260" y="1833"/>
                    <a:pt x="7327" y="1833"/>
                  </a:cubicBezTo>
                  <a:close/>
                  <a:moveTo>
                    <a:pt x="0" y="1"/>
                  </a:moveTo>
                  <a:lnTo>
                    <a:pt x="0" y="20788"/>
                  </a:lnTo>
                  <a:lnTo>
                    <a:pt x="1747" y="20788"/>
                  </a:lnTo>
                  <a:lnTo>
                    <a:pt x="1747" y="12567"/>
                  </a:lnTo>
                  <a:cubicBezTo>
                    <a:pt x="3110" y="14228"/>
                    <a:pt x="5155" y="15208"/>
                    <a:pt x="7327" y="15208"/>
                  </a:cubicBezTo>
                  <a:cubicBezTo>
                    <a:pt x="7377" y="15209"/>
                    <a:pt x="7427" y="15210"/>
                    <a:pt x="7477" y="15210"/>
                  </a:cubicBezTo>
                  <a:cubicBezTo>
                    <a:pt x="11538" y="15210"/>
                    <a:pt x="14739" y="11792"/>
                    <a:pt x="14739" y="7626"/>
                  </a:cubicBezTo>
                  <a:cubicBezTo>
                    <a:pt x="14739" y="3494"/>
                    <a:pt x="11459" y="1"/>
                    <a:pt x="7327" y="1"/>
                  </a:cubicBezTo>
                  <a:cubicBezTo>
                    <a:pt x="5155" y="1"/>
                    <a:pt x="3195" y="981"/>
                    <a:pt x="1747" y="2642"/>
                  </a:cubicBezTo>
                  <a:lnTo>
                    <a:pt x="1747" y="1"/>
                  </a:lnTo>
                  <a:close/>
                </a:path>
              </a:pathLst>
            </a:custGeom>
            <a:solidFill>
              <a:srgbClr val="F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0"/>
            <p:cNvSpPr/>
            <p:nvPr/>
          </p:nvSpPr>
          <p:spPr>
            <a:xfrm>
              <a:off x="2130550" y="2989000"/>
              <a:ext cx="312050" cy="382350"/>
            </a:xfrm>
            <a:custGeom>
              <a:avLst/>
              <a:gdLst/>
              <a:ahLst/>
              <a:cxnLst/>
              <a:rect l="l" t="t" r="r" b="b"/>
              <a:pathLst>
                <a:path w="12482" h="15294" extrusionOk="0">
                  <a:moveTo>
                    <a:pt x="0" y="1"/>
                  </a:moveTo>
                  <a:lnTo>
                    <a:pt x="0" y="15293"/>
                  </a:lnTo>
                  <a:lnTo>
                    <a:pt x="1789" y="15293"/>
                  </a:lnTo>
                  <a:lnTo>
                    <a:pt x="1789" y="6220"/>
                  </a:lnTo>
                  <a:cubicBezTo>
                    <a:pt x="1832" y="3792"/>
                    <a:pt x="3877" y="1747"/>
                    <a:pt x="6262" y="1747"/>
                  </a:cubicBezTo>
                  <a:cubicBezTo>
                    <a:pt x="8690" y="1747"/>
                    <a:pt x="10735" y="3749"/>
                    <a:pt x="10735" y="6220"/>
                  </a:cubicBezTo>
                  <a:lnTo>
                    <a:pt x="10735" y="15293"/>
                  </a:lnTo>
                  <a:lnTo>
                    <a:pt x="12482" y="15293"/>
                  </a:lnTo>
                  <a:lnTo>
                    <a:pt x="12482" y="6220"/>
                  </a:lnTo>
                  <a:cubicBezTo>
                    <a:pt x="12439" y="2855"/>
                    <a:pt x="9670" y="1"/>
                    <a:pt x="6262" y="1"/>
                  </a:cubicBezTo>
                  <a:cubicBezTo>
                    <a:pt x="4558" y="1"/>
                    <a:pt x="2940" y="725"/>
                    <a:pt x="1789" y="1918"/>
                  </a:cubicBezTo>
                  <a:lnTo>
                    <a:pt x="1789" y="1"/>
                  </a:lnTo>
                  <a:close/>
                </a:path>
              </a:pathLst>
            </a:custGeom>
            <a:solidFill>
              <a:srgbClr val="F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0"/>
            <p:cNvSpPr/>
            <p:nvPr/>
          </p:nvSpPr>
          <p:spPr>
            <a:xfrm>
              <a:off x="2523525" y="2861225"/>
              <a:ext cx="153375" cy="509050"/>
            </a:xfrm>
            <a:custGeom>
              <a:avLst/>
              <a:gdLst/>
              <a:ahLst/>
              <a:cxnLst/>
              <a:rect l="l" t="t" r="r" b="b"/>
              <a:pathLst>
                <a:path w="6135" h="20362" extrusionOk="0">
                  <a:moveTo>
                    <a:pt x="2130" y="0"/>
                  </a:moveTo>
                  <a:lnTo>
                    <a:pt x="2130" y="5112"/>
                  </a:lnTo>
                  <a:lnTo>
                    <a:pt x="0" y="5112"/>
                  </a:lnTo>
                  <a:lnTo>
                    <a:pt x="0" y="6858"/>
                  </a:lnTo>
                  <a:lnTo>
                    <a:pt x="2130" y="6858"/>
                  </a:lnTo>
                  <a:lnTo>
                    <a:pt x="2130" y="17295"/>
                  </a:lnTo>
                  <a:cubicBezTo>
                    <a:pt x="2130" y="18445"/>
                    <a:pt x="2343" y="19169"/>
                    <a:pt x="2769" y="19638"/>
                  </a:cubicBezTo>
                  <a:cubicBezTo>
                    <a:pt x="3195" y="20149"/>
                    <a:pt x="3791" y="20362"/>
                    <a:pt x="4601" y="20362"/>
                  </a:cubicBezTo>
                  <a:cubicBezTo>
                    <a:pt x="5155" y="20362"/>
                    <a:pt x="5708" y="20319"/>
                    <a:pt x="6007" y="20064"/>
                  </a:cubicBezTo>
                  <a:lnTo>
                    <a:pt x="6134" y="20021"/>
                  </a:lnTo>
                  <a:lnTo>
                    <a:pt x="6049" y="18658"/>
                  </a:lnTo>
                  <a:lnTo>
                    <a:pt x="5879" y="18700"/>
                  </a:lnTo>
                  <a:cubicBezTo>
                    <a:pt x="5708" y="18743"/>
                    <a:pt x="5453" y="18828"/>
                    <a:pt x="5027" y="18828"/>
                  </a:cubicBezTo>
                  <a:cubicBezTo>
                    <a:pt x="4260" y="18828"/>
                    <a:pt x="4004" y="18402"/>
                    <a:pt x="4004" y="17252"/>
                  </a:cubicBezTo>
                  <a:lnTo>
                    <a:pt x="4004" y="6858"/>
                  </a:lnTo>
                  <a:lnTo>
                    <a:pt x="6134" y="6858"/>
                  </a:lnTo>
                  <a:lnTo>
                    <a:pt x="6134" y="5112"/>
                  </a:lnTo>
                  <a:lnTo>
                    <a:pt x="4004" y="5112"/>
                  </a:lnTo>
                  <a:lnTo>
                    <a:pt x="4004" y="0"/>
                  </a:lnTo>
                  <a:close/>
                </a:path>
              </a:pathLst>
            </a:custGeom>
            <a:solidFill>
              <a:srgbClr val="F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20"/>
            <p:cNvSpPr/>
            <p:nvPr/>
          </p:nvSpPr>
          <p:spPr>
            <a:xfrm>
              <a:off x="1671550" y="2992200"/>
              <a:ext cx="369575" cy="382350"/>
            </a:xfrm>
            <a:custGeom>
              <a:avLst/>
              <a:gdLst/>
              <a:ahLst/>
              <a:cxnLst/>
              <a:rect l="l" t="t" r="r" b="b"/>
              <a:pathLst>
                <a:path w="14783" h="15294" extrusionOk="0">
                  <a:moveTo>
                    <a:pt x="7370" y="1705"/>
                  </a:moveTo>
                  <a:cubicBezTo>
                    <a:pt x="10011" y="1705"/>
                    <a:pt x="12269" y="3621"/>
                    <a:pt x="12780" y="6220"/>
                  </a:cubicBezTo>
                  <a:lnTo>
                    <a:pt x="1832" y="6220"/>
                  </a:lnTo>
                  <a:cubicBezTo>
                    <a:pt x="2471" y="3579"/>
                    <a:pt x="4644" y="1705"/>
                    <a:pt x="7370" y="1705"/>
                  </a:cubicBezTo>
                  <a:close/>
                  <a:moveTo>
                    <a:pt x="7413" y="1"/>
                  </a:moveTo>
                  <a:cubicBezTo>
                    <a:pt x="3323" y="1"/>
                    <a:pt x="0" y="3408"/>
                    <a:pt x="0" y="7668"/>
                  </a:cubicBezTo>
                  <a:cubicBezTo>
                    <a:pt x="0" y="11800"/>
                    <a:pt x="3323" y="15293"/>
                    <a:pt x="7413" y="15293"/>
                  </a:cubicBezTo>
                  <a:cubicBezTo>
                    <a:pt x="9926" y="15293"/>
                    <a:pt x="12226" y="14015"/>
                    <a:pt x="13589" y="11885"/>
                  </a:cubicBezTo>
                  <a:lnTo>
                    <a:pt x="12056" y="10820"/>
                  </a:lnTo>
                  <a:cubicBezTo>
                    <a:pt x="11033" y="12397"/>
                    <a:pt x="9287" y="13461"/>
                    <a:pt x="7370" y="13461"/>
                  </a:cubicBezTo>
                  <a:cubicBezTo>
                    <a:pt x="4388" y="13461"/>
                    <a:pt x="1917" y="11119"/>
                    <a:pt x="1704" y="8052"/>
                  </a:cubicBezTo>
                  <a:lnTo>
                    <a:pt x="13845" y="8052"/>
                  </a:lnTo>
                  <a:cubicBezTo>
                    <a:pt x="14356" y="8052"/>
                    <a:pt x="14782" y="7668"/>
                    <a:pt x="14782" y="7242"/>
                  </a:cubicBezTo>
                  <a:lnTo>
                    <a:pt x="14782" y="7072"/>
                  </a:lnTo>
                  <a:cubicBezTo>
                    <a:pt x="14441" y="3025"/>
                    <a:pt x="11246" y="1"/>
                    <a:pt x="7413" y="1"/>
                  </a:cubicBezTo>
                  <a:close/>
                </a:path>
              </a:pathLst>
            </a:custGeom>
            <a:solidFill>
              <a:srgbClr val="F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0"/>
            <p:cNvSpPr/>
            <p:nvPr/>
          </p:nvSpPr>
          <p:spPr>
            <a:xfrm>
              <a:off x="242375" y="2992100"/>
              <a:ext cx="286500" cy="379350"/>
            </a:xfrm>
            <a:custGeom>
              <a:avLst/>
              <a:gdLst/>
              <a:ahLst/>
              <a:cxnLst/>
              <a:rect l="l" t="t" r="r" b="b"/>
              <a:pathLst>
                <a:path w="11460" h="15174" extrusionOk="0">
                  <a:moveTo>
                    <a:pt x="5899" y="1"/>
                  </a:moveTo>
                  <a:cubicBezTo>
                    <a:pt x="4527" y="1"/>
                    <a:pt x="3344" y="298"/>
                    <a:pt x="2386" y="857"/>
                  </a:cubicBezTo>
                  <a:cubicBezTo>
                    <a:pt x="1278" y="1581"/>
                    <a:pt x="639" y="2646"/>
                    <a:pt x="554" y="3838"/>
                  </a:cubicBezTo>
                  <a:cubicBezTo>
                    <a:pt x="554" y="4690"/>
                    <a:pt x="725" y="5457"/>
                    <a:pt x="1577" y="6266"/>
                  </a:cubicBezTo>
                  <a:cubicBezTo>
                    <a:pt x="2599" y="7289"/>
                    <a:pt x="4175" y="7757"/>
                    <a:pt x="5709" y="8013"/>
                  </a:cubicBezTo>
                  <a:cubicBezTo>
                    <a:pt x="6901" y="8226"/>
                    <a:pt x="8094" y="8737"/>
                    <a:pt x="8690" y="9206"/>
                  </a:cubicBezTo>
                  <a:cubicBezTo>
                    <a:pt x="9372" y="9845"/>
                    <a:pt x="9585" y="10313"/>
                    <a:pt x="9585" y="10952"/>
                  </a:cubicBezTo>
                  <a:cubicBezTo>
                    <a:pt x="9542" y="11591"/>
                    <a:pt x="9159" y="12188"/>
                    <a:pt x="8392" y="12656"/>
                  </a:cubicBezTo>
                  <a:cubicBezTo>
                    <a:pt x="7759" y="13170"/>
                    <a:pt x="6833" y="13427"/>
                    <a:pt x="5851" y="13427"/>
                  </a:cubicBezTo>
                  <a:cubicBezTo>
                    <a:pt x="5775" y="13427"/>
                    <a:pt x="5699" y="13426"/>
                    <a:pt x="5623" y="13423"/>
                  </a:cubicBezTo>
                  <a:cubicBezTo>
                    <a:pt x="4260" y="13380"/>
                    <a:pt x="2812" y="12784"/>
                    <a:pt x="1364" y="11591"/>
                  </a:cubicBezTo>
                  <a:lnTo>
                    <a:pt x="1278" y="11549"/>
                  </a:lnTo>
                  <a:lnTo>
                    <a:pt x="0" y="12741"/>
                  </a:lnTo>
                  <a:lnTo>
                    <a:pt x="171" y="12827"/>
                  </a:lnTo>
                  <a:cubicBezTo>
                    <a:pt x="1875" y="14317"/>
                    <a:pt x="3664" y="15084"/>
                    <a:pt x="5581" y="15169"/>
                  </a:cubicBezTo>
                  <a:cubicBezTo>
                    <a:pt x="5670" y="15172"/>
                    <a:pt x="5758" y="15173"/>
                    <a:pt x="5846" y="15173"/>
                  </a:cubicBezTo>
                  <a:cubicBezTo>
                    <a:pt x="7186" y="15173"/>
                    <a:pt x="8378" y="14864"/>
                    <a:pt x="9457" y="14104"/>
                  </a:cubicBezTo>
                  <a:cubicBezTo>
                    <a:pt x="10650" y="13295"/>
                    <a:pt x="11332" y="12230"/>
                    <a:pt x="11374" y="11080"/>
                  </a:cubicBezTo>
                  <a:cubicBezTo>
                    <a:pt x="11459" y="9845"/>
                    <a:pt x="10863" y="8609"/>
                    <a:pt x="9798" y="7843"/>
                  </a:cubicBezTo>
                  <a:cubicBezTo>
                    <a:pt x="9798" y="7843"/>
                    <a:pt x="9329" y="7459"/>
                    <a:pt x="8818" y="7246"/>
                  </a:cubicBezTo>
                  <a:cubicBezTo>
                    <a:pt x="8307" y="7033"/>
                    <a:pt x="7583" y="6820"/>
                    <a:pt x="6135" y="6437"/>
                  </a:cubicBezTo>
                  <a:cubicBezTo>
                    <a:pt x="5922" y="6394"/>
                    <a:pt x="5709" y="6352"/>
                    <a:pt x="5538" y="6352"/>
                  </a:cubicBezTo>
                  <a:cubicBezTo>
                    <a:pt x="4516" y="6096"/>
                    <a:pt x="3792" y="5755"/>
                    <a:pt x="3195" y="5329"/>
                  </a:cubicBezTo>
                  <a:cubicBezTo>
                    <a:pt x="2641" y="4818"/>
                    <a:pt x="2429" y="4392"/>
                    <a:pt x="2429" y="3924"/>
                  </a:cubicBezTo>
                  <a:cubicBezTo>
                    <a:pt x="2471" y="3370"/>
                    <a:pt x="2812" y="2816"/>
                    <a:pt x="3408" y="2390"/>
                  </a:cubicBezTo>
                  <a:cubicBezTo>
                    <a:pt x="3993" y="1915"/>
                    <a:pt x="4767" y="1690"/>
                    <a:pt x="5702" y="1690"/>
                  </a:cubicBezTo>
                  <a:cubicBezTo>
                    <a:pt x="5856" y="1690"/>
                    <a:pt x="6014" y="1696"/>
                    <a:pt x="6177" y="1709"/>
                  </a:cubicBezTo>
                  <a:cubicBezTo>
                    <a:pt x="7455" y="1751"/>
                    <a:pt x="8392" y="2390"/>
                    <a:pt x="9415" y="3157"/>
                  </a:cubicBezTo>
                  <a:lnTo>
                    <a:pt x="9542" y="3199"/>
                  </a:lnTo>
                  <a:lnTo>
                    <a:pt x="10820" y="1964"/>
                  </a:lnTo>
                  <a:cubicBezTo>
                    <a:pt x="10650" y="1794"/>
                    <a:pt x="10607" y="1794"/>
                    <a:pt x="10139" y="1496"/>
                  </a:cubicBezTo>
                  <a:cubicBezTo>
                    <a:pt x="9159" y="814"/>
                    <a:pt x="7881" y="47"/>
                    <a:pt x="6177" y="5"/>
                  </a:cubicBezTo>
                  <a:cubicBezTo>
                    <a:pt x="6084" y="2"/>
                    <a:pt x="5991" y="1"/>
                    <a:pt x="5899" y="1"/>
                  </a:cubicBezTo>
                  <a:close/>
                </a:path>
              </a:pathLst>
            </a:custGeom>
            <a:solidFill>
              <a:srgbClr val="F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0"/>
            <p:cNvSpPr/>
            <p:nvPr/>
          </p:nvSpPr>
          <p:spPr>
            <a:xfrm>
              <a:off x="1839800" y="2289350"/>
              <a:ext cx="321650" cy="380200"/>
            </a:xfrm>
            <a:custGeom>
              <a:avLst/>
              <a:gdLst/>
              <a:ahLst/>
              <a:cxnLst/>
              <a:rect l="l" t="t" r="r" b="b"/>
              <a:pathLst>
                <a:path w="12866" h="15208" extrusionOk="0">
                  <a:moveTo>
                    <a:pt x="7839" y="0"/>
                  </a:moveTo>
                  <a:cubicBezTo>
                    <a:pt x="3494" y="0"/>
                    <a:pt x="1" y="3408"/>
                    <a:pt x="1" y="7625"/>
                  </a:cubicBezTo>
                  <a:cubicBezTo>
                    <a:pt x="1" y="11800"/>
                    <a:pt x="3494" y="15208"/>
                    <a:pt x="7839" y="15208"/>
                  </a:cubicBezTo>
                  <a:cubicBezTo>
                    <a:pt x="9799" y="15208"/>
                    <a:pt x="11503" y="14526"/>
                    <a:pt x="12866" y="13418"/>
                  </a:cubicBezTo>
                  <a:lnTo>
                    <a:pt x="11588" y="12226"/>
                  </a:lnTo>
                  <a:cubicBezTo>
                    <a:pt x="10565" y="13035"/>
                    <a:pt x="9245" y="13504"/>
                    <a:pt x="7839" y="13504"/>
                  </a:cubicBezTo>
                  <a:cubicBezTo>
                    <a:pt x="4516" y="13504"/>
                    <a:pt x="1790" y="10905"/>
                    <a:pt x="1790" y="7668"/>
                  </a:cubicBezTo>
                  <a:cubicBezTo>
                    <a:pt x="1790" y="4473"/>
                    <a:pt x="4516" y="1789"/>
                    <a:pt x="7839" y="1789"/>
                  </a:cubicBezTo>
                  <a:cubicBezTo>
                    <a:pt x="9245" y="1789"/>
                    <a:pt x="10523" y="2300"/>
                    <a:pt x="11588" y="3067"/>
                  </a:cubicBezTo>
                  <a:lnTo>
                    <a:pt x="12866" y="1789"/>
                  </a:lnTo>
                  <a:cubicBezTo>
                    <a:pt x="11503" y="682"/>
                    <a:pt x="9756" y="0"/>
                    <a:pt x="7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20"/>
            <p:cNvSpPr/>
            <p:nvPr/>
          </p:nvSpPr>
          <p:spPr>
            <a:xfrm>
              <a:off x="238125" y="2291475"/>
              <a:ext cx="368500" cy="519700"/>
            </a:xfrm>
            <a:custGeom>
              <a:avLst/>
              <a:gdLst/>
              <a:ahLst/>
              <a:cxnLst/>
              <a:rect l="l" t="t" r="r" b="b"/>
              <a:pathLst>
                <a:path w="14740" h="20788" extrusionOk="0">
                  <a:moveTo>
                    <a:pt x="7370" y="1832"/>
                  </a:moveTo>
                  <a:cubicBezTo>
                    <a:pt x="10437" y="1832"/>
                    <a:pt x="12950" y="4431"/>
                    <a:pt x="12950" y="7625"/>
                  </a:cubicBezTo>
                  <a:cubicBezTo>
                    <a:pt x="12950" y="10820"/>
                    <a:pt x="10437" y="13461"/>
                    <a:pt x="7370" y="13461"/>
                  </a:cubicBezTo>
                  <a:cubicBezTo>
                    <a:pt x="4302" y="13461"/>
                    <a:pt x="1874" y="11033"/>
                    <a:pt x="1747" y="7881"/>
                  </a:cubicBezTo>
                  <a:lnTo>
                    <a:pt x="1747" y="7625"/>
                  </a:lnTo>
                  <a:cubicBezTo>
                    <a:pt x="1747" y="4431"/>
                    <a:pt x="4260" y="1832"/>
                    <a:pt x="7370" y="1832"/>
                  </a:cubicBezTo>
                  <a:close/>
                  <a:moveTo>
                    <a:pt x="0" y="0"/>
                  </a:moveTo>
                  <a:lnTo>
                    <a:pt x="0" y="20788"/>
                  </a:lnTo>
                  <a:lnTo>
                    <a:pt x="1747" y="20788"/>
                  </a:lnTo>
                  <a:lnTo>
                    <a:pt x="1747" y="12567"/>
                  </a:lnTo>
                  <a:cubicBezTo>
                    <a:pt x="3152" y="14228"/>
                    <a:pt x="5154" y="15208"/>
                    <a:pt x="7370" y="15208"/>
                  </a:cubicBezTo>
                  <a:cubicBezTo>
                    <a:pt x="7395" y="15208"/>
                    <a:pt x="7420" y="15208"/>
                    <a:pt x="7445" y="15208"/>
                  </a:cubicBezTo>
                  <a:cubicBezTo>
                    <a:pt x="11499" y="15208"/>
                    <a:pt x="14739" y="11816"/>
                    <a:pt x="14739" y="7625"/>
                  </a:cubicBezTo>
                  <a:cubicBezTo>
                    <a:pt x="14739" y="3493"/>
                    <a:pt x="11459" y="0"/>
                    <a:pt x="7370" y="0"/>
                  </a:cubicBezTo>
                  <a:cubicBezTo>
                    <a:pt x="5154" y="0"/>
                    <a:pt x="3195" y="980"/>
                    <a:pt x="1747" y="2641"/>
                  </a:cubicBezTo>
                  <a:lnTo>
                    <a:pt x="17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20"/>
            <p:cNvSpPr/>
            <p:nvPr/>
          </p:nvSpPr>
          <p:spPr>
            <a:xfrm>
              <a:off x="677950" y="2291475"/>
              <a:ext cx="310975" cy="382325"/>
            </a:xfrm>
            <a:custGeom>
              <a:avLst/>
              <a:gdLst/>
              <a:ahLst/>
              <a:cxnLst/>
              <a:rect l="l" t="t" r="r" b="b"/>
              <a:pathLst>
                <a:path w="12439" h="15293" extrusionOk="0">
                  <a:moveTo>
                    <a:pt x="0" y="0"/>
                  </a:moveTo>
                  <a:lnTo>
                    <a:pt x="0" y="9031"/>
                  </a:lnTo>
                  <a:cubicBezTo>
                    <a:pt x="0" y="12481"/>
                    <a:pt x="2769" y="15293"/>
                    <a:pt x="6177" y="15293"/>
                  </a:cubicBezTo>
                  <a:cubicBezTo>
                    <a:pt x="9627" y="15293"/>
                    <a:pt x="12439" y="12481"/>
                    <a:pt x="12439" y="9031"/>
                  </a:cubicBezTo>
                  <a:lnTo>
                    <a:pt x="12439" y="0"/>
                  </a:lnTo>
                  <a:lnTo>
                    <a:pt x="10650" y="0"/>
                  </a:lnTo>
                  <a:lnTo>
                    <a:pt x="10650" y="9031"/>
                  </a:lnTo>
                  <a:cubicBezTo>
                    <a:pt x="10650" y="11502"/>
                    <a:pt x="8648" y="13461"/>
                    <a:pt x="6177" y="13461"/>
                  </a:cubicBezTo>
                  <a:cubicBezTo>
                    <a:pt x="3664" y="13419"/>
                    <a:pt x="1747" y="11502"/>
                    <a:pt x="1747" y="9031"/>
                  </a:cubicBezTo>
                  <a:lnTo>
                    <a:pt x="17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20"/>
            <p:cNvSpPr/>
            <p:nvPr/>
          </p:nvSpPr>
          <p:spPr>
            <a:xfrm>
              <a:off x="1078375" y="2179650"/>
              <a:ext cx="368500" cy="494150"/>
            </a:xfrm>
            <a:custGeom>
              <a:avLst/>
              <a:gdLst/>
              <a:ahLst/>
              <a:cxnLst/>
              <a:rect l="l" t="t" r="r" b="b"/>
              <a:pathLst>
                <a:path w="14740" h="19766" extrusionOk="0">
                  <a:moveTo>
                    <a:pt x="7327" y="6262"/>
                  </a:moveTo>
                  <a:cubicBezTo>
                    <a:pt x="10437" y="6305"/>
                    <a:pt x="12950" y="8904"/>
                    <a:pt x="12950" y="12098"/>
                  </a:cubicBezTo>
                  <a:cubicBezTo>
                    <a:pt x="12950" y="15293"/>
                    <a:pt x="10437" y="17892"/>
                    <a:pt x="7327" y="17892"/>
                  </a:cubicBezTo>
                  <a:cubicBezTo>
                    <a:pt x="4260" y="17892"/>
                    <a:pt x="1747" y="15293"/>
                    <a:pt x="1747" y="12098"/>
                  </a:cubicBezTo>
                  <a:lnTo>
                    <a:pt x="1747" y="11843"/>
                  </a:lnTo>
                  <a:cubicBezTo>
                    <a:pt x="1917" y="8691"/>
                    <a:pt x="4303" y="6262"/>
                    <a:pt x="7327" y="6262"/>
                  </a:cubicBezTo>
                  <a:close/>
                  <a:moveTo>
                    <a:pt x="0" y="1"/>
                  </a:moveTo>
                  <a:lnTo>
                    <a:pt x="0" y="19766"/>
                  </a:lnTo>
                  <a:lnTo>
                    <a:pt x="1747" y="19766"/>
                  </a:lnTo>
                  <a:lnTo>
                    <a:pt x="1747" y="17125"/>
                  </a:lnTo>
                  <a:cubicBezTo>
                    <a:pt x="3152" y="18744"/>
                    <a:pt x="5155" y="19723"/>
                    <a:pt x="7327" y="19723"/>
                  </a:cubicBezTo>
                  <a:cubicBezTo>
                    <a:pt x="11459" y="19723"/>
                    <a:pt x="14739" y="16316"/>
                    <a:pt x="14739" y="12098"/>
                  </a:cubicBezTo>
                  <a:cubicBezTo>
                    <a:pt x="14739" y="7881"/>
                    <a:pt x="11374" y="4473"/>
                    <a:pt x="7327" y="4473"/>
                  </a:cubicBezTo>
                  <a:cubicBezTo>
                    <a:pt x="5155" y="4473"/>
                    <a:pt x="3195" y="5453"/>
                    <a:pt x="1747" y="7157"/>
                  </a:cubicBezTo>
                  <a:lnTo>
                    <a:pt x="17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0"/>
            <p:cNvSpPr/>
            <p:nvPr/>
          </p:nvSpPr>
          <p:spPr>
            <a:xfrm>
              <a:off x="1698175" y="2178600"/>
              <a:ext cx="58600" cy="58575"/>
            </a:xfrm>
            <a:custGeom>
              <a:avLst/>
              <a:gdLst/>
              <a:ahLst/>
              <a:cxnLst/>
              <a:rect l="l" t="t" r="r" b="b"/>
              <a:pathLst>
                <a:path w="2344" h="2343" extrusionOk="0">
                  <a:moveTo>
                    <a:pt x="1193" y="0"/>
                  </a:moveTo>
                  <a:cubicBezTo>
                    <a:pt x="554" y="0"/>
                    <a:pt x="0" y="554"/>
                    <a:pt x="0" y="1193"/>
                  </a:cubicBezTo>
                  <a:cubicBezTo>
                    <a:pt x="0" y="1832"/>
                    <a:pt x="554" y="2343"/>
                    <a:pt x="1193" y="2343"/>
                  </a:cubicBezTo>
                  <a:cubicBezTo>
                    <a:pt x="1832" y="2343"/>
                    <a:pt x="2343" y="1832"/>
                    <a:pt x="2343" y="1193"/>
                  </a:cubicBezTo>
                  <a:cubicBezTo>
                    <a:pt x="2343" y="554"/>
                    <a:pt x="1832" y="0"/>
                    <a:pt x="1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0"/>
            <p:cNvSpPr/>
            <p:nvPr/>
          </p:nvSpPr>
          <p:spPr>
            <a:xfrm>
              <a:off x="1704550" y="2291475"/>
              <a:ext cx="44775" cy="382325"/>
            </a:xfrm>
            <a:custGeom>
              <a:avLst/>
              <a:gdLst/>
              <a:ahLst/>
              <a:cxnLst/>
              <a:rect l="l" t="t" r="r" b="b"/>
              <a:pathLst>
                <a:path w="1791" h="15293" extrusionOk="0">
                  <a:moveTo>
                    <a:pt x="1" y="0"/>
                  </a:moveTo>
                  <a:lnTo>
                    <a:pt x="1" y="15293"/>
                  </a:lnTo>
                  <a:lnTo>
                    <a:pt x="1790" y="15293"/>
                  </a:lnTo>
                  <a:lnTo>
                    <a:pt x="179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20"/>
            <p:cNvSpPr/>
            <p:nvPr/>
          </p:nvSpPr>
          <p:spPr>
            <a:xfrm>
              <a:off x="2260475" y="2178600"/>
              <a:ext cx="58600" cy="58575"/>
            </a:xfrm>
            <a:custGeom>
              <a:avLst/>
              <a:gdLst/>
              <a:ahLst/>
              <a:cxnLst/>
              <a:rect l="l" t="t" r="r" b="b"/>
              <a:pathLst>
                <a:path w="2344" h="2343" extrusionOk="0">
                  <a:moveTo>
                    <a:pt x="1151" y="0"/>
                  </a:moveTo>
                  <a:cubicBezTo>
                    <a:pt x="512" y="0"/>
                    <a:pt x="0" y="554"/>
                    <a:pt x="0" y="1193"/>
                  </a:cubicBezTo>
                  <a:cubicBezTo>
                    <a:pt x="0" y="1832"/>
                    <a:pt x="512" y="2343"/>
                    <a:pt x="1151" y="2343"/>
                  </a:cubicBezTo>
                  <a:cubicBezTo>
                    <a:pt x="1789" y="2343"/>
                    <a:pt x="2343" y="1832"/>
                    <a:pt x="2343" y="1193"/>
                  </a:cubicBezTo>
                  <a:cubicBezTo>
                    <a:pt x="2343" y="554"/>
                    <a:pt x="1789" y="0"/>
                    <a:pt x="1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20"/>
            <p:cNvSpPr/>
            <p:nvPr/>
          </p:nvSpPr>
          <p:spPr>
            <a:xfrm>
              <a:off x="2266850" y="2291475"/>
              <a:ext cx="43700" cy="382325"/>
            </a:xfrm>
            <a:custGeom>
              <a:avLst/>
              <a:gdLst/>
              <a:ahLst/>
              <a:cxnLst/>
              <a:rect l="l" t="t" r="r" b="b"/>
              <a:pathLst>
                <a:path w="1748" h="15293" extrusionOk="0">
                  <a:moveTo>
                    <a:pt x="1" y="0"/>
                  </a:moveTo>
                  <a:lnTo>
                    <a:pt x="1" y="15293"/>
                  </a:lnTo>
                  <a:lnTo>
                    <a:pt x="1747" y="15293"/>
                  </a:lnTo>
                  <a:lnTo>
                    <a:pt x="17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0"/>
            <p:cNvSpPr/>
            <p:nvPr/>
          </p:nvSpPr>
          <p:spPr>
            <a:xfrm>
              <a:off x="2399975" y="2291375"/>
              <a:ext cx="287575" cy="380400"/>
            </a:xfrm>
            <a:custGeom>
              <a:avLst/>
              <a:gdLst/>
              <a:ahLst/>
              <a:cxnLst/>
              <a:rect l="l" t="t" r="r" b="b"/>
              <a:pathLst>
                <a:path w="11503" h="15216" extrusionOk="0">
                  <a:moveTo>
                    <a:pt x="5928" y="1"/>
                  </a:moveTo>
                  <a:cubicBezTo>
                    <a:pt x="4544" y="1"/>
                    <a:pt x="3351" y="334"/>
                    <a:pt x="2386" y="856"/>
                  </a:cubicBezTo>
                  <a:cubicBezTo>
                    <a:pt x="1279" y="1623"/>
                    <a:pt x="640" y="2688"/>
                    <a:pt x="597" y="3838"/>
                  </a:cubicBezTo>
                  <a:cubicBezTo>
                    <a:pt x="597" y="4690"/>
                    <a:pt x="768" y="5499"/>
                    <a:pt x="1619" y="6309"/>
                  </a:cubicBezTo>
                  <a:cubicBezTo>
                    <a:pt x="2599" y="7289"/>
                    <a:pt x="4218" y="7800"/>
                    <a:pt x="5709" y="8055"/>
                  </a:cubicBezTo>
                  <a:cubicBezTo>
                    <a:pt x="6944" y="8268"/>
                    <a:pt x="8094" y="8737"/>
                    <a:pt x="8691" y="9205"/>
                  </a:cubicBezTo>
                  <a:cubicBezTo>
                    <a:pt x="9372" y="9844"/>
                    <a:pt x="9585" y="10356"/>
                    <a:pt x="9585" y="10995"/>
                  </a:cubicBezTo>
                  <a:cubicBezTo>
                    <a:pt x="9543" y="11634"/>
                    <a:pt x="9159" y="12230"/>
                    <a:pt x="8435" y="12698"/>
                  </a:cubicBezTo>
                  <a:cubicBezTo>
                    <a:pt x="7763" y="13173"/>
                    <a:pt x="6871" y="13427"/>
                    <a:pt x="5894" y="13427"/>
                  </a:cubicBezTo>
                  <a:cubicBezTo>
                    <a:pt x="5819" y="13427"/>
                    <a:pt x="5743" y="13426"/>
                    <a:pt x="5666" y="13423"/>
                  </a:cubicBezTo>
                  <a:cubicBezTo>
                    <a:pt x="4261" y="13380"/>
                    <a:pt x="2812" y="12784"/>
                    <a:pt x="1406" y="11634"/>
                  </a:cubicBezTo>
                  <a:lnTo>
                    <a:pt x="1279" y="11548"/>
                  </a:lnTo>
                  <a:lnTo>
                    <a:pt x="1" y="12741"/>
                  </a:lnTo>
                  <a:lnTo>
                    <a:pt x="171" y="12869"/>
                  </a:lnTo>
                  <a:cubicBezTo>
                    <a:pt x="1875" y="14360"/>
                    <a:pt x="3664" y="15084"/>
                    <a:pt x="5581" y="15212"/>
                  </a:cubicBezTo>
                  <a:cubicBezTo>
                    <a:pt x="5661" y="15214"/>
                    <a:pt x="5741" y="15215"/>
                    <a:pt x="5820" y="15215"/>
                  </a:cubicBezTo>
                  <a:cubicBezTo>
                    <a:pt x="7171" y="15215"/>
                    <a:pt x="8373" y="14871"/>
                    <a:pt x="9500" y="14147"/>
                  </a:cubicBezTo>
                  <a:cubicBezTo>
                    <a:pt x="10650" y="13337"/>
                    <a:pt x="11332" y="12272"/>
                    <a:pt x="11417" y="11080"/>
                  </a:cubicBezTo>
                  <a:cubicBezTo>
                    <a:pt x="11502" y="9930"/>
                    <a:pt x="10863" y="8652"/>
                    <a:pt x="9798" y="7885"/>
                  </a:cubicBezTo>
                  <a:cubicBezTo>
                    <a:pt x="9798" y="7885"/>
                    <a:pt x="9330" y="7544"/>
                    <a:pt x="8861" y="7331"/>
                  </a:cubicBezTo>
                  <a:cubicBezTo>
                    <a:pt x="8307" y="7118"/>
                    <a:pt x="7626" y="6905"/>
                    <a:pt x="6135" y="6522"/>
                  </a:cubicBezTo>
                  <a:cubicBezTo>
                    <a:pt x="5922" y="6479"/>
                    <a:pt x="5709" y="6394"/>
                    <a:pt x="5539" y="6351"/>
                  </a:cubicBezTo>
                  <a:cubicBezTo>
                    <a:pt x="4516" y="6138"/>
                    <a:pt x="3792" y="5755"/>
                    <a:pt x="3196" y="5329"/>
                  </a:cubicBezTo>
                  <a:cubicBezTo>
                    <a:pt x="2684" y="4860"/>
                    <a:pt x="2471" y="4435"/>
                    <a:pt x="2471" y="3966"/>
                  </a:cubicBezTo>
                  <a:cubicBezTo>
                    <a:pt x="2514" y="3370"/>
                    <a:pt x="2812" y="2858"/>
                    <a:pt x="3409" y="2432"/>
                  </a:cubicBezTo>
                  <a:cubicBezTo>
                    <a:pt x="4034" y="1924"/>
                    <a:pt x="4911" y="1703"/>
                    <a:pt x="5907" y="1703"/>
                  </a:cubicBezTo>
                  <a:cubicBezTo>
                    <a:pt x="5996" y="1703"/>
                    <a:pt x="6086" y="1705"/>
                    <a:pt x="6178" y="1708"/>
                  </a:cubicBezTo>
                  <a:cubicBezTo>
                    <a:pt x="7455" y="1793"/>
                    <a:pt x="8435" y="2432"/>
                    <a:pt x="9415" y="3157"/>
                  </a:cubicBezTo>
                  <a:lnTo>
                    <a:pt x="9543" y="3199"/>
                  </a:lnTo>
                  <a:lnTo>
                    <a:pt x="10821" y="2006"/>
                  </a:lnTo>
                  <a:cubicBezTo>
                    <a:pt x="10650" y="1836"/>
                    <a:pt x="10608" y="1836"/>
                    <a:pt x="10182" y="1495"/>
                  </a:cubicBezTo>
                  <a:cubicBezTo>
                    <a:pt x="9159" y="814"/>
                    <a:pt x="7881" y="47"/>
                    <a:pt x="6178" y="4"/>
                  </a:cubicBezTo>
                  <a:cubicBezTo>
                    <a:pt x="6094" y="2"/>
                    <a:pt x="6010" y="1"/>
                    <a:pt x="59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0"/>
            <p:cNvSpPr/>
            <p:nvPr/>
          </p:nvSpPr>
          <p:spPr>
            <a:xfrm>
              <a:off x="1527775" y="2179650"/>
              <a:ext cx="44750" cy="494150"/>
            </a:xfrm>
            <a:custGeom>
              <a:avLst/>
              <a:gdLst/>
              <a:ahLst/>
              <a:cxnLst/>
              <a:rect l="l" t="t" r="r" b="b"/>
              <a:pathLst>
                <a:path w="1790" h="19766" extrusionOk="0">
                  <a:moveTo>
                    <a:pt x="1" y="1"/>
                  </a:moveTo>
                  <a:lnTo>
                    <a:pt x="1" y="19766"/>
                  </a:lnTo>
                  <a:lnTo>
                    <a:pt x="1790" y="19766"/>
                  </a:lnTo>
                  <a:lnTo>
                    <a:pt x="17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0"/>
            <p:cNvSpPr/>
            <p:nvPr/>
          </p:nvSpPr>
          <p:spPr>
            <a:xfrm>
              <a:off x="3332875" y="3163650"/>
              <a:ext cx="215150" cy="213025"/>
            </a:xfrm>
            <a:custGeom>
              <a:avLst/>
              <a:gdLst/>
              <a:ahLst/>
              <a:cxnLst/>
              <a:rect l="l" t="t" r="r" b="b"/>
              <a:pathLst>
                <a:path w="8606" h="8521" extrusionOk="0">
                  <a:moveTo>
                    <a:pt x="4857" y="1023"/>
                  </a:moveTo>
                  <a:cubicBezTo>
                    <a:pt x="5241" y="1023"/>
                    <a:pt x="5667" y="1108"/>
                    <a:pt x="5922" y="1279"/>
                  </a:cubicBezTo>
                  <a:cubicBezTo>
                    <a:pt x="5880" y="1833"/>
                    <a:pt x="5496" y="3366"/>
                    <a:pt x="5283" y="4261"/>
                  </a:cubicBezTo>
                  <a:cubicBezTo>
                    <a:pt x="4991" y="4887"/>
                    <a:pt x="3432" y="6862"/>
                    <a:pt x="2767" y="6862"/>
                  </a:cubicBezTo>
                  <a:cubicBezTo>
                    <a:pt x="2754" y="6862"/>
                    <a:pt x="2740" y="6861"/>
                    <a:pt x="2727" y="6859"/>
                  </a:cubicBezTo>
                  <a:cubicBezTo>
                    <a:pt x="2514" y="6859"/>
                    <a:pt x="2344" y="6561"/>
                    <a:pt x="2344" y="5879"/>
                  </a:cubicBezTo>
                  <a:cubicBezTo>
                    <a:pt x="2344" y="4303"/>
                    <a:pt x="2940" y="2088"/>
                    <a:pt x="4048" y="1236"/>
                  </a:cubicBezTo>
                  <a:cubicBezTo>
                    <a:pt x="4346" y="1066"/>
                    <a:pt x="4559" y="1023"/>
                    <a:pt x="4857" y="1023"/>
                  </a:cubicBezTo>
                  <a:close/>
                  <a:moveTo>
                    <a:pt x="5880" y="1"/>
                  </a:moveTo>
                  <a:cubicBezTo>
                    <a:pt x="4389" y="1"/>
                    <a:pt x="2855" y="853"/>
                    <a:pt x="2003" y="1620"/>
                  </a:cubicBezTo>
                  <a:cubicBezTo>
                    <a:pt x="810" y="2727"/>
                    <a:pt x="1" y="4474"/>
                    <a:pt x="1" y="6220"/>
                  </a:cubicBezTo>
                  <a:cubicBezTo>
                    <a:pt x="1" y="7668"/>
                    <a:pt x="555" y="8478"/>
                    <a:pt x="1279" y="8478"/>
                  </a:cubicBezTo>
                  <a:cubicBezTo>
                    <a:pt x="1918" y="8478"/>
                    <a:pt x="2685" y="8052"/>
                    <a:pt x="3196" y="7583"/>
                  </a:cubicBezTo>
                  <a:cubicBezTo>
                    <a:pt x="3750" y="7157"/>
                    <a:pt x="4389" y="6518"/>
                    <a:pt x="5028" y="5666"/>
                  </a:cubicBezTo>
                  <a:lnTo>
                    <a:pt x="5070" y="5666"/>
                  </a:lnTo>
                  <a:lnTo>
                    <a:pt x="4857" y="6603"/>
                  </a:lnTo>
                  <a:cubicBezTo>
                    <a:pt x="4559" y="8265"/>
                    <a:pt x="4985" y="8520"/>
                    <a:pt x="5411" y="8520"/>
                  </a:cubicBezTo>
                  <a:cubicBezTo>
                    <a:pt x="5965" y="8520"/>
                    <a:pt x="7370" y="7881"/>
                    <a:pt x="8606" y="6390"/>
                  </a:cubicBezTo>
                  <a:lnTo>
                    <a:pt x="8265" y="5752"/>
                  </a:lnTo>
                  <a:cubicBezTo>
                    <a:pt x="7882" y="6135"/>
                    <a:pt x="7243" y="6603"/>
                    <a:pt x="7115" y="6603"/>
                  </a:cubicBezTo>
                  <a:cubicBezTo>
                    <a:pt x="6987" y="6603"/>
                    <a:pt x="6944" y="6433"/>
                    <a:pt x="7030" y="5922"/>
                  </a:cubicBezTo>
                  <a:cubicBezTo>
                    <a:pt x="7413" y="3792"/>
                    <a:pt x="7839" y="1875"/>
                    <a:pt x="8222" y="256"/>
                  </a:cubicBezTo>
                  <a:lnTo>
                    <a:pt x="8095" y="214"/>
                  </a:lnTo>
                  <a:cubicBezTo>
                    <a:pt x="7796" y="214"/>
                    <a:pt x="7456" y="214"/>
                    <a:pt x="7030" y="129"/>
                  </a:cubicBezTo>
                  <a:cubicBezTo>
                    <a:pt x="6604" y="43"/>
                    <a:pt x="6178" y="1"/>
                    <a:pt x="5880" y="1"/>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0"/>
            <p:cNvSpPr/>
            <p:nvPr/>
          </p:nvSpPr>
          <p:spPr>
            <a:xfrm>
              <a:off x="3600200" y="3099750"/>
              <a:ext cx="141650" cy="276925"/>
            </a:xfrm>
            <a:custGeom>
              <a:avLst/>
              <a:gdLst/>
              <a:ahLst/>
              <a:cxnLst/>
              <a:rect l="l" t="t" r="r" b="b"/>
              <a:pathLst>
                <a:path w="5666" h="11077" extrusionOk="0">
                  <a:moveTo>
                    <a:pt x="4132" y="1"/>
                  </a:moveTo>
                  <a:lnTo>
                    <a:pt x="2045" y="1321"/>
                  </a:lnTo>
                  <a:lnTo>
                    <a:pt x="1661" y="2983"/>
                  </a:lnTo>
                  <a:lnTo>
                    <a:pt x="597" y="2983"/>
                  </a:lnTo>
                  <a:lnTo>
                    <a:pt x="85" y="3664"/>
                  </a:lnTo>
                  <a:lnTo>
                    <a:pt x="171" y="3835"/>
                  </a:lnTo>
                  <a:lnTo>
                    <a:pt x="1448" y="3835"/>
                  </a:lnTo>
                  <a:lnTo>
                    <a:pt x="426" y="8521"/>
                  </a:lnTo>
                  <a:cubicBezTo>
                    <a:pt x="0" y="10437"/>
                    <a:pt x="426" y="11076"/>
                    <a:pt x="1065" y="11076"/>
                  </a:cubicBezTo>
                  <a:cubicBezTo>
                    <a:pt x="2087" y="11076"/>
                    <a:pt x="3749" y="9969"/>
                    <a:pt x="4430" y="8989"/>
                  </a:cubicBezTo>
                  <a:lnTo>
                    <a:pt x="4175" y="8521"/>
                  </a:lnTo>
                  <a:cubicBezTo>
                    <a:pt x="3706" y="8946"/>
                    <a:pt x="2939" y="9458"/>
                    <a:pt x="2684" y="9458"/>
                  </a:cubicBezTo>
                  <a:cubicBezTo>
                    <a:pt x="2471" y="9458"/>
                    <a:pt x="2428" y="9202"/>
                    <a:pt x="2556" y="8393"/>
                  </a:cubicBezTo>
                  <a:lnTo>
                    <a:pt x="3536" y="3835"/>
                  </a:lnTo>
                  <a:lnTo>
                    <a:pt x="5240" y="3792"/>
                  </a:lnTo>
                  <a:lnTo>
                    <a:pt x="5666" y="2983"/>
                  </a:lnTo>
                  <a:lnTo>
                    <a:pt x="3706" y="2983"/>
                  </a:lnTo>
                  <a:lnTo>
                    <a:pt x="4345" y="171"/>
                  </a:lnTo>
                  <a:lnTo>
                    <a:pt x="4132"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0"/>
            <p:cNvSpPr/>
            <p:nvPr/>
          </p:nvSpPr>
          <p:spPr>
            <a:xfrm>
              <a:off x="3917550" y="3129575"/>
              <a:ext cx="186400" cy="242825"/>
            </a:xfrm>
            <a:custGeom>
              <a:avLst/>
              <a:gdLst/>
              <a:ahLst/>
              <a:cxnLst/>
              <a:rect l="l" t="t" r="r" b="b"/>
              <a:pathLst>
                <a:path w="7456" h="9713" extrusionOk="0">
                  <a:moveTo>
                    <a:pt x="3408" y="2003"/>
                  </a:moveTo>
                  <a:cubicBezTo>
                    <a:pt x="4303" y="2003"/>
                    <a:pt x="4814" y="2429"/>
                    <a:pt x="4814" y="3238"/>
                  </a:cubicBezTo>
                  <a:cubicBezTo>
                    <a:pt x="4814" y="4090"/>
                    <a:pt x="4388" y="4473"/>
                    <a:pt x="3408" y="4473"/>
                  </a:cubicBezTo>
                  <a:lnTo>
                    <a:pt x="2556" y="4473"/>
                  </a:lnTo>
                  <a:lnTo>
                    <a:pt x="2556" y="2003"/>
                  </a:lnTo>
                  <a:close/>
                  <a:moveTo>
                    <a:pt x="0" y="1"/>
                  </a:moveTo>
                  <a:lnTo>
                    <a:pt x="0" y="9713"/>
                  </a:lnTo>
                  <a:lnTo>
                    <a:pt x="2556" y="9713"/>
                  </a:lnTo>
                  <a:lnTo>
                    <a:pt x="2556" y="6476"/>
                  </a:lnTo>
                  <a:lnTo>
                    <a:pt x="4175" y="6476"/>
                  </a:lnTo>
                  <a:cubicBezTo>
                    <a:pt x="6305" y="6476"/>
                    <a:pt x="7455" y="5368"/>
                    <a:pt x="7455" y="3238"/>
                  </a:cubicBezTo>
                  <a:cubicBezTo>
                    <a:pt x="7455" y="1960"/>
                    <a:pt x="6987" y="1066"/>
                    <a:pt x="6092" y="469"/>
                  </a:cubicBezTo>
                  <a:cubicBezTo>
                    <a:pt x="5538" y="128"/>
                    <a:pt x="4857" y="1"/>
                    <a:pt x="4047" y="1"/>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0"/>
            <p:cNvSpPr/>
            <p:nvPr/>
          </p:nvSpPr>
          <p:spPr>
            <a:xfrm>
              <a:off x="4162500" y="3129575"/>
              <a:ext cx="211950" cy="249225"/>
            </a:xfrm>
            <a:custGeom>
              <a:avLst/>
              <a:gdLst/>
              <a:ahLst/>
              <a:cxnLst/>
              <a:rect l="l" t="t" r="r" b="b"/>
              <a:pathLst>
                <a:path w="8478" h="9969" extrusionOk="0">
                  <a:moveTo>
                    <a:pt x="0" y="1"/>
                  </a:moveTo>
                  <a:lnTo>
                    <a:pt x="0" y="5624"/>
                  </a:lnTo>
                  <a:cubicBezTo>
                    <a:pt x="0" y="7285"/>
                    <a:pt x="213" y="8137"/>
                    <a:pt x="980" y="8861"/>
                  </a:cubicBezTo>
                  <a:cubicBezTo>
                    <a:pt x="1704" y="9628"/>
                    <a:pt x="2769" y="9969"/>
                    <a:pt x="4175" y="9969"/>
                  </a:cubicBezTo>
                  <a:cubicBezTo>
                    <a:pt x="6092" y="9969"/>
                    <a:pt x="7668" y="9031"/>
                    <a:pt x="8222" y="7540"/>
                  </a:cubicBezTo>
                  <a:cubicBezTo>
                    <a:pt x="8435" y="7072"/>
                    <a:pt x="8477" y="6433"/>
                    <a:pt x="8477" y="5624"/>
                  </a:cubicBezTo>
                  <a:lnTo>
                    <a:pt x="8477" y="1"/>
                  </a:lnTo>
                  <a:lnTo>
                    <a:pt x="5964" y="1"/>
                  </a:lnTo>
                  <a:lnTo>
                    <a:pt x="5964" y="5240"/>
                  </a:lnTo>
                  <a:cubicBezTo>
                    <a:pt x="5964" y="6390"/>
                    <a:pt x="5879" y="6689"/>
                    <a:pt x="5580" y="7115"/>
                  </a:cubicBezTo>
                  <a:cubicBezTo>
                    <a:pt x="5282" y="7540"/>
                    <a:pt x="4814" y="7753"/>
                    <a:pt x="4217" y="7753"/>
                  </a:cubicBezTo>
                  <a:cubicBezTo>
                    <a:pt x="3365" y="7753"/>
                    <a:pt x="2726" y="7242"/>
                    <a:pt x="2556" y="6476"/>
                  </a:cubicBezTo>
                  <a:cubicBezTo>
                    <a:pt x="2513" y="6263"/>
                    <a:pt x="2513" y="5837"/>
                    <a:pt x="2513" y="5240"/>
                  </a:cubicBezTo>
                  <a:lnTo>
                    <a:pt x="2513"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0"/>
            <p:cNvSpPr/>
            <p:nvPr/>
          </p:nvSpPr>
          <p:spPr>
            <a:xfrm>
              <a:off x="4450025" y="3129575"/>
              <a:ext cx="185325" cy="244975"/>
            </a:xfrm>
            <a:custGeom>
              <a:avLst/>
              <a:gdLst/>
              <a:ahLst/>
              <a:cxnLst/>
              <a:rect l="l" t="t" r="r" b="b"/>
              <a:pathLst>
                <a:path w="7413" h="9799" extrusionOk="0">
                  <a:moveTo>
                    <a:pt x="2983" y="1918"/>
                  </a:moveTo>
                  <a:cubicBezTo>
                    <a:pt x="3792" y="1918"/>
                    <a:pt x="4175" y="2216"/>
                    <a:pt x="4175" y="2855"/>
                  </a:cubicBezTo>
                  <a:cubicBezTo>
                    <a:pt x="4175" y="3494"/>
                    <a:pt x="3792" y="3792"/>
                    <a:pt x="2983" y="3792"/>
                  </a:cubicBezTo>
                  <a:lnTo>
                    <a:pt x="2514" y="3792"/>
                  </a:lnTo>
                  <a:lnTo>
                    <a:pt x="2514" y="1918"/>
                  </a:lnTo>
                  <a:close/>
                  <a:moveTo>
                    <a:pt x="3025" y="5709"/>
                  </a:moveTo>
                  <a:cubicBezTo>
                    <a:pt x="4260" y="5709"/>
                    <a:pt x="4814" y="6007"/>
                    <a:pt x="4814" y="6731"/>
                  </a:cubicBezTo>
                  <a:cubicBezTo>
                    <a:pt x="4814" y="7455"/>
                    <a:pt x="4303" y="7753"/>
                    <a:pt x="3025" y="7753"/>
                  </a:cubicBezTo>
                  <a:lnTo>
                    <a:pt x="2514" y="7753"/>
                  </a:lnTo>
                  <a:lnTo>
                    <a:pt x="2514" y="5709"/>
                  </a:lnTo>
                  <a:close/>
                  <a:moveTo>
                    <a:pt x="1" y="1"/>
                  </a:moveTo>
                  <a:lnTo>
                    <a:pt x="1" y="9713"/>
                  </a:lnTo>
                  <a:lnTo>
                    <a:pt x="1" y="9798"/>
                  </a:lnTo>
                  <a:lnTo>
                    <a:pt x="4047" y="9798"/>
                  </a:lnTo>
                  <a:cubicBezTo>
                    <a:pt x="6092" y="9798"/>
                    <a:pt x="7413" y="8776"/>
                    <a:pt x="7413" y="7029"/>
                  </a:cubicBezTo>
                  <a:cubicBezTo>
                    <a:pt x="7413" y="5794"/>
                    <a:pt x="6987" y="4814"/>
                    <a:pt x="5453" y="4559"/>
                  </a:cubicBezTo>
                  <a:cubicBezTo>
                    <a:pt x="6135" y="4133"/>
                    <a:pt x="6518" y="3451"/>
                    <a:pt x="6518" y="2557"/>
                  </a:cubicBezTo>
                  <a:cubicBezTo>
                    <a:pt x="6518" y="853"/>
                    <a:pt x="5538" y="1"/>
                    <a:pt x="3792" y="1"/>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0"/>
            <p:cNvSpPr/>
            <p:nvPr/>
          </p:nvSpPr>
          <p:spPr>
            <a:xfrm>
              <a:off x="4698175" y="3129575"/>
              <a:ext cx="138450" cy="242825"/>
            </a:xfrm>
            <a:custGeom>
              <a:avLst/>
              <a:gdLst/>
              <a:ahLst/>
              <a:cxnLst/>
              <a:rect l="l" t="t" r="r" b="b"/>
              <a:pathLst>
                <a:path w="5538" h="9713" extrusionOk="0">
                  <a:moveTo>
                    <a:pt x="0" y="1"/>
                  </a:moveTo>
                  <a:lnTo>
                    <a:pt x="0" y="9713"/>
                  </a:lnTo>
                  <a:lnTo>
                    <a:pt x="5538" y="9713"/>
                  </a:lnTo>
                  <a:lnTo>
                    <a:pt x="5538" y="7583"/>
                  </a:lnTo>
                  <a:lnTo>
                    <a:pt x="2471" y="7583"/>
                  </a:lnTo>
                  <a:lnTo>
                    <a:pt x="2471"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20"/>
            <p:cNvSpPr/>
            <p:nvPr/>
          </p:nvSpPr>
          <p:spPr>
            <a:xfrm>
              <a:off x="4893050" y="3129575"/>
              <a:ext cx="63925" cy="242825"/>
            </a:xfrm>
            <a:custGeom>
              <a:avLst/>
              <a:gdLst/>
              <a:ahLst/>
              <a:cxnLst/>
              <a:rect l="l" t="t" r="r" b="b"/>
              <a:pathLst>
                <a:path w="2557" h="9713" extrusionOk="0">
                  <a:moveTo>
                    <a:pt x="1" y="1"/>
                  </a:moveTo>
                  <a:lnTo>
                    <a:pt x="1" y="9713"/>
                  </a:lnTo>
                  <a:lnTo>
                    <a:pt x="2556" y="9713"/>
                  </a:lnTo>
                  <a:lnTo>
                    <a:pt x="2556"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0"/>
            <p:cNvSpPr/>
            <p:nvPr/>
          </p:nvSpPr>
          <p:spPr>
            <a:xfrm>
              <a:off x="5019775" y="3123200"/>
              <a:ext cx="187475" cy="255600"/>
            </a:xfrm>
            <a:custGeom>
              <a:avLst/>
              <a:gdLst/>
              <a:ahLst/>
              <a:cxnLst/>
              <a:rect l="l" t="t" r="r" b="b"/>
              <a:pathLst>
                <a:path w="7499" h="10224" extrusionOk="0">
                  <a:moveTo>
                    <a:pt x="7455" y="3484"/>
                  </a:moveTo>
                  <a:lnTo>
                    <a:pt x="7455" y="3536"/>
                  </a:lnTo>
                  <a:lnTo>
                    <a:pt x="7498" y="3536"/>
                  </a:lnTo>
                  <a:cubicBezTo>
                    <a:pt x="7484" y="3518"/>
                    <a:pt x="7470" y="3501"/>
                    <a:pt x="7455" y="3484"/>
                  </a:cubicBezTo>
                  <a:close/>
                  <a:moveTo>
                    <a:pt x="5155" y="0"/>
                  </a:moveTo>
                  <a:cubicBezTo>
                    <a:pt x="2344" y="0"/>
                    <a:pt x="1" y="2215"/>
                    <a:pt x="1" y="5197"/>
                  </a:cubicBezTo>
                  <a:cubicBezTo>
                    <a:pt x="1" y="8221"/>
                    <a:pt x="2514" y="10224"/>
                    <a:pt x="5240" y="10224"/>
                  </a:cubicBezTo>
                  <a:cubicBezTo>
                    <a:pt x="5794" y="10224"/>
                    <a:pt x="6433" y="10138"/>
                    <a:pt x="7243" y="9883"/>
                  </a:cubicBezTo>
                  <a:lnTo>
                    <a:pt x="7498" y="9755"/>
                  </a:lnTo>
                  <a:lnTo>
                    <a:pt x="7498" y="6773"/>
                  </a:lnTo>
                  <a:cubicBezTo>
                    <a:pt x="6859" y="7412"/>
                    <a:pt x="6135" y="7795"/>
                    <a:pt x="5326" y="7795"/>
                  </a:cubicBezTo>
                  <a:cubicBezTo>
                    <a:pt x="3835" y="7795"/>
                    <a:pt x="2727" y="6688"/>
                    <a:pt x="2727" y="5197"/>
                  </a:cubicBezTo>
                  <a:cubicBezTo>
                    <a:pt x="2727" y="3578"/>
                    <a:pt x="3835" y="2471"/>
                    <a:pt x="5326" y="2471"/>
                  </a:cubicBezTo>
                  <a:cubicBezTo>
                    <a:pt x="6156" y="2471"/>
                    <a:pt x="6905" y="2835"/>
                    <a:pt x="7455" y="3484"/>
                  </a:cubicBezTo>
                  <a:lnTo>
                    <a:pt x="7455" y="3484"/>
                  </a:lnTo>
                  <a:lnTo>
                    <a:pt x="7455" y="511"/>
                  </a:lnTo>
                  <a:cubicBezTo>
                    <a:pt x="6646" y="171"/>
                    <a:pt x="5879" y="0"/>
                    <a:pt x="5155" y="0"/>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0"/>
            <p:cNvSpPr/>
            <p:nvPr/>
          </p:nvSpPr>
          <p:spPr>
            <a:xfrm>
              <a:off x="5271100" y="3129575"/>
              <a:ext cx="63925" cy="242825"/>
            </a:xfrm>
            <a:custGeom>
              <a:avLst/>
              <a:gdLst/>
              <a:ahLst/>
              <a:cxnLst/>
              <a:rect l="l" t="t" r="r" b="b"/>
              <a:pathLst>
                <a:path w="2557" h="9713" extrusionOk="0">
                  <a:moveTo>
                    <a:pt x="1" y="1"/>
                  </a:moveTo>
                  <a:lnTo>
                    <a:pt x="1" y="9713"/>
                  </a:lnTo>
                  <a:lnTo>
                    <a:pt x="2557" y="9713"/>
                  </a:lnTo>
                  <a:lnTo>
                    <a:pt x="2557"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0"/>
            <p:cNvSpPr/>
            <p:nvPr/>
          </p:nvSpPr>
          <p:spPr>
            <a:xfrm>
              <a:off x="5399975" y="3122125"/>
              <a:ext cx="180000" cy="255600"/>
            </a:xfrm>
            <a:custGeom>
              <a:avLst/>
              <a:gdLst/>
              <a:ahLst/>
              <a:cxnLst/>
              <a:rect l="l" t="t" r="r" b="b"/>
              <a:pathLst>
                <a:path w="7200" h="10224" extrusionOk="0">
                  <a:moveTo>
                    <a:pt x="3749" y="1"/>
                  </a:moveTo>
                  <a:cubicBezTo>
                    <a:pt x="1790" y="1"/>
                    <a:pt x="469" y="1364"/>
                    <a:pt x="469" y="3323"/>
                  </a:cubicBezTo>
                  <a:cubicBezTo>
                    <a:pt x="469" y="4175"/>
                    <a:pt x="725" y="4814"/>
                    <a:pt x="1193" y="5240"/>
                  </a:cubicBezTo>
                  <a:cubicBezTo>
                    <a:pt x="1534" y="5496"/>
                    <a:pt x="2130" y="5751"/>
                    <a:pt x="3067" y="6049"/>
                  </a:cubicBezTo>
                  <a:cubicBezTo>
                    <a:pt x="4260" y="6390"/>
                    <a:pt x="4558" y="6603"/>
                    <a:pt x="4558" y="7157"/>
                  </a:cubicBezTo>
                  <a:cubicBezTo>
                    <a:pt x="4558" y="7753"/>
                    <a:pt x="4047" y="8094"/>
                    <a:pt x="3323" y="8094"/>
                  </a:cubicBezTo>
                  <a:cubicBezTo>
                    <a:pt x="2599" y="8094"/>
                    <a:pt x="1832" y="7796"/>
                    <a:pt x="1065" y="7072"/>
                  </a:cubicBezTo>
                  <a:lnTo>
                    <a:pt x="0" y="9116"/>
                  </a:lnTo>
                  <a:cubicBezTo>
                    <a:pt x="1065" y="9841"/>
                    <a:pt x="2216" y="10224"/>
                    <a:pt x="3408" y="10224"/>
                  </a:cubicBezTo>
                  <a:cubicBezTo>
                    <a:pt x="5836" y="10224"/>
                    <a:pt x="7200" y="8903"/>
                    <a:pt x="7200" y="6774"/>
                  </a:cubicBezTo>
                  <a:cubicBezTo>
                    <a:pt x="7200" y="5325"/>
                    <a:pt x="6475" y="4601"/>
                    <a:pt x="4814" y="4047"/>
                  </a:cubicBezTo>
                  <a:cubicBezTo>
                    <a:pt x="4132" y="3834"/>
                    <a:pt x="3706" y="3749"/>
                    <a:pt x="3536" y="3621"/>
                  </a:cubicBezTo>
                  <a:cubicBezTo>
                    <a:pt x="3238" y="3451"/>
                    <a:pt x="3067" y="3238"/>
                    <a:pt x="3067" y="2982"/>
                  </a:cubicBezTo>
                  <a:cubicBezTo>
                    <a:pt x="3067" y="2514"/>
                    <a:pt x="3536" y="2130"/>
                    <a:pt x="4132" y="2130"/>
                  </a:cubicBezTo>
                  <a:cubicBezTo>
                    <a:pt x="4644" y="2130"/>
                    <a:pt x="5240" y="2343"/>
                    <a:pt x="5794" y="2769"/>
                  </a:cubicBezTo>
                  <a:lnTo>
                    <a:pt x="6859" y="810"/>
                  </a:lnTo>
                  <a:cubicBezTo>
                    <a:pt x="5836" y="299"/>
                    <a:pt x="4814" y="1"/>
                    <a:pt x="3749" y="1"/>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0"/>
            <p:cNvSpPr/>
            <p:nvPr/>
          </p:nvSpPr>
          <p:spPr>
            <a:xfrm>
              <a:off x="5767375" y="3122125"/>
              <a:ext cx="180000" cy="255600"/>
            </a:xfrm>
            <a:custGeom>
              <a:avLst/>
              <a:gdLst/>
              <a:ahLst/>
              <a:cxnLst/>
              <a:rect l="l" t="t" r="r" b="b"/>
              <a:pathLst>
                <a:path w="7200" h="10224" extrusionOk="0">
                  <a:moveTo>
                    <a:pt x="3750" y="1"/>
                  </a:moveTo>
                  <a:cubicBezTo>
                    <a:pt x="1790" y="1"/>
                    <a:pt x="427" y="1364"/>
                    <a:pt x="427" y="3323"/>
                  </a:cubicBezTo>
                  <a:cubicBezTo>
                    <a:pt x="427" y="4175"/>
                    <a:pt x="725" y="4814"/>
                    <a:pt x="1194" y="5240"/>
                  </a:cubicBezTo>
                  <a:cubicBezTo>
                    <a:pt x="1492" y="5496"/>
                    <a:pt x="2131" y="5751"/>
                    <a:pt x="3068" y="6049"/>
                  </a:cubicBezTo>
                  <a:cubicBezTo>
                    <a:pt x="4261" y="6390"/>
                    <a:pt x="4559" y="6603"/>
                    <a:pt x="4559" y="7157"/>
                  </a:cubicBezTo>
                  <a:cubicBezTo>
                    <a:pt x="4559" y="7753"/>
                    <a:pt x="4048" y="8094"/>
                    <a:pt x="3324" y="8094"/>
                  </a:cubicBezTo>
                  <a:cubicBezTo>
                    <a:pt x="2557" y="8094"/>
                    <a:pt x="1833" y="7796"/>
                    <a:pt x="1066" y="7072"/>
                  </a:cubicBezTo>
                  <a:lnTo>
                    <a:pt x="1" y="9116"/>
                  </a:lnTo>
                  <a:cubicBezTo>
                    <a:pt x="1066" y="9841"/>
                    <a:pt x="2216" y="10224"/>
                    <a:pt x="3409" y="10224"/>
                  </a:cubicBezTo>
                  <a:cubicBezTo>
                    <a:pt x="5837" y="10224"/>
                    <a:pt x="7200" y="8903"/>
                    <a:pt x="7200" y="6774"/>
                  </a:cubicBezTo>
                  <a:cubicBezTo>
                    <a:pt x="7200" y="5325"/>
                    <a:pt x="6476" y="4601"/>
                    <a:pt x="4814" y="4047"/>
                  </a:cubicBezTo>
                  <a:cubicBezTo>
                    <a:pt x="4133" y="3834"/>
                    <a:pt x="3707" y="3749"/>
                    <a:pt x="3537" y="3621"/>
                  </a:cubicBezTo>
                  <a:cubicBezTo>
                    <a:pt x="3238" y="3451"/>
                    <a:pt x="3068" y="3238"/>
                    <a:pt x="3068" y="2982"/>
                  </a:cubicBezTo>
                  <a:cubicBezTo>
                    <a:pt x="3068" y="2514"/>
                    <a:pt x="3537" y="2130"/>
                    <a:pt x="4133" y="2130"/>
                  </a:cubicBezTo>
                  <a:cubicBezTo>
                    <a:pt x="4644" y="2130"/>
                    <a:pt x="5240" y="2343"/>
                    <a:pt x="5794" y="2769"/>
                  </a:cubicBezTo>
                  <a:lnTo>
                    <a:pt x="6817" y="810"/>
                  </a:lnTo>
                  <a:cubicBezTo>
                    <a:pt x="5837" y="299"/>
                    <a:pt x="4814" y="1"/>
                    <a:pt x="3750" y="1"/>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0"/>
            <p:cNvSpPr/>
            <p:nvPr/>
          </p:nvSpPr>
          <p:spPr>
            <a:xfrm>
              <a:off x="5983575" y="3129575"/>
              <a:ext cx="254550" cy="242825"/>
            </a:xfrm>
            <a:custGeom>
              <a:avLst/>
              <a:gdLst/>
              <a:ahLst/>
              <a:cxnLst/>
              <a:rect l="l" t="t" r="r" b="b"/>
              <a:pathLst>
                <a:path w="10182" h="9713" extrusionOk="0">
                  <a:moveTo>
                    <a:pt x="5112" y="2983"/>
                  </a:moveTo>
                  <a:lnTo>
                    <a:pt x="6177" y="6092"/>
                  </a:lnTo>
                  <a:lnTo>
                    <a:pt x="4047" y="6092"/>
                  </a:lnTo>
                  <a:lnTo>
                    <a:pt x="5112" y="2983"/>
                  </a:lnTo>
                  <a:close/>
                  <a:moveTo>
                    <a:pt x="3749" y="1"/>
                  </a:moveTo>
                  <a:lnTo>
                    <a:pt x="0" y="9713"/>
                  </a:lnTo>
                  <a:lnTo>
                    <a:pt x="2684" y="9713"/>
                  </a:lnTo>
                  <a:lnTo>
                    <a:pt x="3366" y="8009"/>
                  </a:lnTo>
                  <a:lnTo>
                    <a:pt x="6859" y="8009"/>
                  </a:lnTo>
                  <a:lnTo>
                    <a:pt x="7455" y="9713"/>
                  </a:lnTo>
                  <a:lnTo>
                    <a:pt x="10181" y="9713"/>
                  </a:lnTo>
                  <a:lnTo>
                    <a:pt x="6475"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0"/>
            <p:cNvSpPr/>
            <p:nvPr/>
          </p:nvSpPr>
          <p:spPr>
            <a:xfrm>
              <a:off x="6291350" y="3129575"/>
              <a:ext cx="186375" cy="242825"/>
            </a:xfrm>
            <a:custGeom>
              <a:avLst/>
              <a:gdLst/>
              <a:ahLst/>
              <a:cxnLst/>
              <a:rect l="l" t="t" r="r" b="b"/>
              <a:pathLst>
                <a:path w="7455" h="9713" extrusionOk="0">
                  <a:moveTo>
                    <a:pt x="3408" y="2003"/>
                  </a:moveTo>
                  <a:cubicBezTo>
                    <a:pt x="4303" y="2003"/>
                    <a:pt x="4771" y="2429"/>
                    <a:pt x="4771" y="3238"/>
                  </a:cubicBezTo>
                  <a:cubicBezTo>
                    <a:pt x="4771" y="4090"/>
                    <a:pt x="4345" y="4473"/>
                    <a:pt x="3408" y="4473"/>
                  </a:cubicBezTo>
                  <a:lnTo>
                    <a:pt x="2556" y="4473"/>
                  </a:lnTo>
                  <a:lnTo>
                    <a:pt x="2556" y="2003"/>
                  </a:lnTo>
                  <a:close/>
                  <a:moveTo>
                    <a:pt x="0" y="1"/>
                  </a:moveTo>
                  <a:lnTo>
                    <a:pt x="0" y="9713"/>
                  </a:lnTo>
                  <a:lnTo>
                    <a:pt x="2556" y="9713"/>
                  </a:lnTo>
                  <a:lnTo>
                    <a:pt x="2556" y="6476"/>
                  </a:lnTo>
                  <a:lnTo>
                    <a:pt x="4132" y="6476"/>
                  </a:lnTo>
                  <a:cubicBezTo>
                    <a:pt x="6262" y="6476"/>
                    <a:pt x="7455" y="5368"/>
                    <a:pt x="7455" y="3238"/>
                  </a:cubicBezTo>
                  <a:cubicBezTo>
                    <a:pt x="7455" y="1960"/>
                    <a:pt x="6986" y="1066"/>
                    <a:pt x="6049" y="469"/>
                  </a:cubicBezTo>
                  <a:cubicBezTo>
                    <a:pt x="5538" y="128"/>
                    <a:pt x="4856" y="1"/>
                    <a:pt x="4047" y="1"/>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0"/>
            <p:cNvSpPr/>
            <p:nvPr/>
          </p:nvSpPr>
          <p:spPr>
            <a:xfrm>
              <a:off x="6535225" y="3129575"/>
              <a:ext cx="61775" cy="242825"/>
            </a:xfrm>
            <a:custGeom>
              <a:avLst/>
              <a:gdLst/>
              <a:ahLst/>
              <a:cxnLst/>
              <a:rect l="l" t="t" r="r" b="b"/>
              <a:pathLst>
                <a:path w="2471" h="9713" extrusionOk="0">
                  <a:moveTo>
                    <a:pt x="0" y="1"/>
                  </a:moveTo>
                  <a:lnTo>
                    <a:pt x="0" y="9713"/>
                  </a:lnTo>
                  <a:lnTo>
                    <a:pt x="2471" y="9713"/>
                  </a:lnTo>
                  <a:lnTo>
                    <a:pt x="2471"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0"/>
            <p:cNvSpPr/>
            <p:nvPr/>
          </p:nvSpPr>
          <p:spPr>
            <a:xfrm>
              <a:off x="6673675" y="3129575"/>
              <a:ext cx="138450" cy="242825"/>
            </a:xfrm>
            <a:custGeom>
              <a:avLst/>
              <a:gdLst/>
              <a:ahLst/>
              <a:cxnLst/>
              <a:rect l="l" t="t" r="r" b="b"/>
              <a:pathLst>
                <a:path w="5538" h="9713" extrusionOk="0">
                  <a:moveTo>
                    <a:pt x="0" y="1"/>
                  </a:moveTo>
                  <a:lnTo>
                    <a:pt x="0" y="9713"/>
                  </a:lnTo>
                  <a:lnTo>
                    <a:pt x="5538" y="9713"/>
                  </a:lnTo>
                  <a:lnTo>
                    <a:pt x="5538" y="7583"/>
                  </a:lnTo>
                  <a:lnTo>
                    <a:pt x="2471" y="7583"/>
                  </a:lnTo>
                  <a:lnTo>
                    <a:pt x="2471" y="5879"/>
                  </a:lnTo>
                  <a:lnTo>
                    <a:pt x="5325" y="5879"/>
                  </a:lnTo>
                  <a:lnTo>
                    <a:pt x="5325" y="3749"/>
                  </a:lnTo>
                  <a:lnTo>
                    <a:pt x="2471" y="3749"/>
                  </a:lnTo>
                  <a:lnTo>
                    <a:pt x="2471" y="2131"/>
                  </a:lnTo>
                  <a:lnTo>
                    <a:pt x="5538" y="2131"/>
                  </a:lnTo>
                  <a:lnTo>
                    <a:pt x="5538"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0"/>
            <p:cNvSpPr/>
            <p:nvPr/>
          </p:nvSpPr>
          <p:spPr>
            <a:xfrm>
              <a:off x="6882400" y="3129575"/>
              <a:ext cx="244950" cy="242825"/>
            </a:xfrm>
            <a:custGeom>
              <a:avLst/>
              <a:gdLst/>
              <a:ahLst/>
              <a:cxnLst/>
              <a:rect l="l" t="t" r="r" b="b"/>
              <a:pathLst>
                <a:path w="9798" h="9713" extrusionOk="0">
                  <a:moveTo>
                    <a:pt x="0" y="1"/>
                  </a:moveTo>
                  <a:lnTo>
                    <a:pt x="0" y="9713"/>
                  </a:lnTo>
                  <a:lnTo>
                    <a:pt x="2556" y="9713"/>
                  </a:lnTo>
                  <a:lnTo>
                    <a:pt x="2556" y="3749"/>
                  </a:lnTo>
                  <a:lnTo>
                    <a:pt x="7242" y="9713"/>
                  </a:lnTo>
                  <a:lnTo>
                    <a:pt x="9798" y="9713"/>
                  </a:lnTo>
                  <a:lnTo>
                    <a:pt x="9798" y="1"/>
                  </a:lnTo>
                  <a:lnTo>
                    <a:pt x="7242" y="1"/>
                  </a:lnTo>
                  <a:lnTo>
                    <a:pt x="7242" y="5964"/>
                  </a:lnTo>
                  <a:lnTo>
                    <a:pt x="2556"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0"/>
            <p:cNvSpPr/>
            <p:nvPr/>
          </p:nvSpPr>
          <p:spPr>
            <a:xfrm>
              <a:off x="7176325" y="3129575"/>
              <a:ext cx="168300" cy="242825"/>
            </a:xfrm>
            <a:custGeom>
              <a:avLst/>
              <a:gdLst/>
              <a:ahLst/>
              <a:cxnLst/>
              <a:rect l="l" t="t" r="r" b="b"/>
              <a:pathLst>
                <a:path w="6732" h="9713" extrusionOk="0">
                  <a:moveTo>
                    <a:pt x="1" y="1"/>
                  </a:moveTo>
                  <a:lnTo>
                    <a:pt x="1" y="2131"/>
                  </a:lnTo>
                  <a:lnTo>
                    <a:pt x="2088" y="2131"/>
                  </a:lnTo>
                  <a:lnTo>
                    <a:pt x="2088" y="9713"/>
                  </a:lnTo>
                  <a:lnTo>
                    <a:pt x="4644" y="9713"/>
                  </a:lnTo>
                  <a:lnTo>
                    <a:pt x="4644" y="2131"/>
                  </a:lnTo>
                  <a:lnTo>
                    <a:pt x="6731" y="2131"/>
                  </a:lnTo>
                  <a:lnTo>
                    <a:pt x="6731"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0"/>
            <p:cNvSpPr/>
            <p:nvPr/>
          </p:nvSpPr>
          <p:spPr>
            <a:xfrm>
              <a:off x="3332875" y="2672725"/>
              <a:ext cx="185350" cy="244950"/>
            </a:xfrm>
            <a:custGeom>
              <a:avLst/>
              <a:gdLst/>
              <a:ahLst/>
              <a:cxnLst/>
              <a:rect l="l" t="t" r="r" b="b"/>
              <a:pathLst>
                <a:path w="7414" h="9798" extrusionOk="0">
                  <a:moveTo>
                    <a:pt x="3068" y="1917"/>
                  </a:moveTo>
                  <a:cubicBezTo>
                    <a:pt x="3835" y="1917"/>
                    <a:pt x="4218" y="2215"/>
                    <a:pt x="4218" y="2854"/>
                  </a:cubicBezTo>
                  <a:cubicBezTo>
                    <a:pt x="4218" y="3493"/>
                    <a:pt x="3835" y="3834"/>
                    <a:pt x="3068" y="3834"/>
                  </a:cubicBezTo>
                  <a:lnTo>
                    <a:pt x="2557" y="3834"/>
                  </a:lnTo>
                  <a:lnTo>
                    <a:pt x="2557" y="1917"/>
                  </a:lnTo>
                  <a:close/>
                  <a:moveTo>
                    <a:pt x="3111" y="5794"/>
                  </a:moveTo>
                  <a:cubicBezTo>
                    <a:pt x="4346" y="5794"/>
                    <a:pt x="4857" y="6049"/>
                    <a:pt x="4857" y="6816"/>
                  </a:cubicBezTo>
                  <a:cubicBezTo>
                    <a:pt x="4857" y="7497"/>
                    <a:pt x="4389" y="7838"/>
                    <a:pt x="3111" y="7838"/>
                  </a:cubicBezTo>
                  <a:lnTo>
                    <a:pt x="2557" y="7838"/>
                  </a:lnTo>
                  <a:lnTo>
                    <a:pt x="2557" y="5794"/>
                  </a:lnTo>
                  <a:close/>
                  <a:moveTo>
                    <a:pt x="1" y="0"/>
                  </a:moveTo>
                  <a:lnTo>
                    <a:pt x="1" y="9755"/>
                  </a:lnTo>
                  <a:lnTo>
                    <a:pt x="1" y="9798"/>
                  </a:lnTo>
                  <a:lnTo>
                    <a:pt x="4048" y="9798"/>
                  </a:lnTo>
                  <a:cubicBezTo>
                    <a:pt x="6092" y="9798"/>
                    <a:pt x="7413" y="8775"/>
                    <a:pt x="7413" y="7029"/>
                  </a:cubicBezTo>
                  <a:cubicBezTo>
                    <a:pt x="7413" y="5794"/>
                    <a:pt x="6987" y="4856"/>
                    <a:pt x="5454" y="4558"/>
                  </a:cubicBezTo>
                  <a:cubicBezTo>
                    <a:pt x="6135" y="4132"/>
                    <a:pt x="6518" y="3451"/>
                    <a:pt x="6518" y="2556"/>
                  </a:cubicBezTo>
                  <a:cubicBezTo>
                    <a:pt x="6518" y="852"/>
                    <a:pt x="5539" y="0"/>
                    <a:pt x="3792" y="0"/>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0"/>
            <p:cNvSpPr/>
            <p:nvPr/>
          </p:nvSpPr>
          <p:spPr>
            <a:xfrm>
              <a:off x="3537350" y="2673775"/>
              <a:ext cx="241775" cy="243900"/>
            </a:xfrm>
            <a:custGeom>
              <a:avLst/>
              <a:gdLst/>
              <a:ahLst/>
              <a:cxnLst/>
              <a:rect l="l" t="t" r="r" b="b"/>
              <a:pathLst>
                <a:path w="9671" h="9756" extrusionOk="0">
                  <a:moveTo>
                    <a:pt x="1" y="1"/>
                  </a:moveTo>
                  <a:lnTo>
                    <a:pt x="3494" y="5070"/>
                  </a:lnTo>
                  <a:lnTo>
                    <a:pt x="3451" y="5070"/>
                  </a:lnTo>
                  <a:lnTo>
                    <a:pt x="3451" y="9756"/>
                  </a:lnTo>
                  <a:lnTo>
                    <a:pt x="6007" y="9756"/>
                  </a:lnTo>
                  <a:lnTo>
                    <a:pt x="6007" y="5070"/>
                  </a:lnTo>
                  <a:lnTo>
                    <a:pt x="9671" y="1"/>
                  </a:lnTo>
                  <a:lnTo>
                    <a:pt x="6604" y="1"/>
                  </a:lnTo>
                  <a:lnTo>
                    <a:pt x="4814" y="2685"/>
                  </a:lnTo>
                  <a:lnTo>
                    <a:pt x="3025" y="1"/>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0"/>
            <p:cNvSpPr/>
            <p:nvPr/>
          </p:nvSpPr>
          <p:spPr>
            <a:xfrm>
              <a:off x="3960150" y="2672725"/>
              <a:ext cx="138475" cy="244950"/>
            </a:xfrm>
            <a:custGeom>
              <a:avLst/>
              <a:gdLst/>
              <a:ahLst/>
              <a:cxnLst/>
              <a:rect l="l" t="t" r="r" b="b"/>
              <a:pathLst>
                <a:path w="5539" h="9798" extrusionOk="0">
                  <a:moveTo>
                    <a:pt x="0" y="0"/>
                  </a:moveTo>
                  <a:lnTo>
                    <a:pt x="0" y="9798"/>
                  </a:lnTo>
                  <a:lnTo>
                    <a:pt x="5538" y="9798"/>
                  </a:lnTo>
                  <a:lnTo>
                    <a:pt x="5538" y="7668"/>
                  </a:lnTo>
                  <a:lnTo>
                    <a:pt x="2514" y="7668"/>
                  </a:lnTo>
                  <a:lnTo>
                    <a:pt x="2514" y="5964"/>
                  </a:lnTo>
                  <a:lnTo>
                    <a:pt x="5325" y="5964"/>
                  </a:lnTo>
                  <a:lnTo>
                    <a:pt x="5325" y="3834"/>
                  </a:lnTo>
                  <a:lnTo>
                    <a:pt x="2514" y="3834"/>
                  </a:lnTo>
                  <a:lnTo>
                    <a:pt x="2514" y="2173"/>
                  </a:lnTo>
                  <a:lnTo>
                    <a:pt x="5538" y="2173"/>
                  </a:lnTo>
                  <a:lnTo>
                    <a:pt x="5538" y="0"/>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0"/>
            <p:cNvSpPr/>
            <p:nvPr/>
          </p:nvSpPr>
          <p:spPr>
            <a:xfrm>
              <a:off x="4167825" y="2672725"/>
              <a:ext cx="244950" cy="244950"/>
            </a:xfrm>
            <a:custGeom>
              <a:avLst/>
              <a:gdLst/>
              <a:ahLst/>
              <a:cxnLst/>
              <a:rect l="l" t="t" r="r" b="b"/>
              <a:pathLst>
                <a:path w="9798" h="9798" extrusionOk="0">
                  <a:moveTo>
                    <a:pt x="0" y="0"/>
                  </a:moveTo>
                  <a:lnTo>
                    <a:pt x="0" y="9755"/>
                  </a:lnTo>
                  <a:lnTo>
                    <a:pt x="0" y="9798"/>
                  </a:lnTo>
                  <a:lnTo>
                    <a:pt x="2556" y="9798"/>
                  </a:lnTo>
                  <a:lnTo>
                    <a:pt x="2556" y="3834"/>
                  </a:lnTo>
                  <a:lnTo>
                    <a:pt x="7242" y="9755"/>
                  </a:lnTo>
                  <a:lnTo>
                    <a:pt x="9798" y="9755"/>
                  </a:lnTo>
                  <a:lnTo>
                    <a:pt x="9798" y="0"/>
                  </a:lnTo>
                  <a:lnTo>
                    <a:pt x="7242" y="0"/>
                  </a:lnTo>
                  <a:lnTo>
                    <a:pt x="7242" y="5964"/>
                  </a:lnTo>
                  <a:lnTo>
                    <a:pt x="2556" y="0"/>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0"/>
            <p:cNvSpPr/>
            <p:nvPr/>
          </p:nvSpPr>
          <p:spPr>
            <a:xfrm>
              <a:off x="4478775" y="2665275"/>
              <a:ext cx="255625" cy="259850"/>
            </a:xfrm>
            <a:custGeom>
              <a:avLst/>
              <a:gdLst/>
              <a:ahLst/>
              <a:cxnLst/>
              <a:rect l="l" t="t" r="r" b="b"/>
              <a:pathLst>
                <a:path w="10225" h="10394" extrusionOk="0">
                  <a:moveTo>
                    <a:pt x="5368" y="0"/>
                  </a:moveTo>
                  <a:cubicBezTo>
                    <a:pt x="2088" y="0"/>
                    <a:pt x="1" y="2130"/>
                    <a:pt x="1" y="5240"/>
                  </a:cubicBezTo>
                  <a:cubicBezTo>
                    <a:pt x="1" y="8349"/>
                    <a:pt x="2131" y="10394"/>
                    <a:pt x="5240" y="10394"/>
                  </a:cubicBezTo>
                  <a:cubicBezTo>
                    <a:pt x="7413" y="10394"/>
                    <a:pt x="9117" y="9244"/>
                    <a:pt x="9884" y="7284"/>
                  </a:cubicBezTo>
                  <a:cubicBezTo>
                    <a:pt x="10139" y="6645"/>
                    <a:pt x="10224" y="5708"/>
                    <a:pt x="10224" y="4643"/>
                  </a:cubicBezTo>
                  <a:lnTo>
                    <a:pt x="5240" y="4643"/>
                  </a:lnTo>
                  <a:lnTo>
                    <a:pt x="5240" y="6603"/>
                  </a:lnTo>
                  <a:lnTo>
                    <a:pt x="7328" y="6603"/>
                  </a:lnTo>
                  <a:cubicBezTo>
                    <a:pt x="7115" y="7795"/>
                    <a:pt x="6476" y="8349"/>
                    <a:pt x="5283" y="8349"/>
                  </a:cubicBezTo>
                  <a:cubicBezTo>
                    <a:pt x="3749" y="8349"/>
                    <a:pt x="2684" y="6986"/>
                    <a:pt x="2684" y="5240"/>
                  </a:cubicBezTo>
                  <a:cubicBezTo>
                    <a:pt x="2684" y="3536"/>
                    <a:pt x="3749" y="2215"/>
                    <a:pt x="5240" y="2215"/>
                  </a:cubicBezTo>
                  <a:cubicBezTo>
                    <a:pt x="6178" y="2215"/>
                    <a:pt x="6902" y="2726"/>
                    <a:pt x="7328" y="3749"/>
                  </a:cubicBezTo>
                  <a:lnTo>
                    <a:pt x="9713" y="2726"/>
                  </a:lnTo>
                  <a:cubicBezTo>
                    <a:pt x="8861" y="937"/>
                    <a:pt x="7370" y="0"/>
                    <a:pt x="5368" y="0"/>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0"/>
            <p:cNvSpPr/>
            <p:nvPr/>
          </p:nvSpPr>
          <p:spPr>
            <a:xfrm>
              <a:off x="4800400" y="2672725"/>
              <a:ext cx="63925" cy="243900"/>
            </a:xfrm>
            <a:custGeom>
              <a:avLst/>
              <a:gdLst/>
              <a:ahLst/>
              <a:cxnLst/>
              <a:rect l="l" t="t" r="r" b="b"/>
              <a:pathLst>
                <a:path w="2557" h="9756" extrusionOk="0">
                  <a:moveTo>
                    <a:pt x="1" y="0"/>
                  </a:moveTo>
                  <a:lnTo>
                    <a:pt x="1" y="9755"/>
                  </a:lnTo>
                  <a:lnTo>
                    <a:pt x="2556" y="9755"/>
                  </a:lnTo>
                  <a:lnTo>
                    <a:pt x="2556" y="0"/>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0"/>
            <p:cNvSpPr/>
            <p:nvPr/>
          </p:nvSpPr>
          <p:spPr>
            <a:xfrm>
              <a:off x="4938850" y="2672725"/>
              <a:ext cx="244950" cy="243900"/>
            </a:xfrm>
            <a:custGeom>
              <a:avLst/>
              <a:gdLst/>
              <a:ahLst/>
              <a:cxnLst/>
              <a:rect l="l" t="t" r="r" b="b"/>
              <a:pathLst>
                <a:path w="9798" h="9756" extrusionOk="0">
                  <a:moveTo>
                    <a:pt x="0" y="0"/>
                  </a:moveTo>
                  <a:lnTo>
                    <a:pt x="0" y="9755"/>
                  </a:lnTo>
                  <a:lnTo>
                    <a:pt x="2556" y="9755"/>
                  </a:lnTo>
                  <a:lnTo>
                    <a:pt x="2556" y="3792"/>
                  </a:lnTo>
                  <a:lnTo>
                    <a:pt x="7242" y="9755"/>
                  </a:lnTo>
                  <a:lnTo>
                    <a:pt x="9798" y="9755"/>
                  </a:lnTo>
                  <a:lnTo>
                    <a:pt x="9798" y="0"/>
                  </a:lnTo>
                  <a:lnTo>
                    <a:pt x="7242" y="0"/>
                  </a:lnTo>
                  <a:lnTo>
                    <a:pt x="7242" y="5964"/>
                  </a:lnTo>
                  <a:lnTo>
                    <a:pt x="2556" y="0"/>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20"/>
            <p:cNvSpPr/>
            <p:nvPr/>
          </p:nvSpPr>
          <p:spPr>
            <a:xfrm>
              <a:off x="5258325" y="2672725"/>
              <a:ext cx="138475" cy="244950"/>
            </a:xfrm>
            <a:custGeom>
              <a:avLst/>
              <a:gdLst/>
              <a:ahLst/>
              <a:cxnLst/>
              <a:rect l="l" t="t" r="r" b="b"/>
              <a:pathLst>
                <a:path w="5539" h="9798" extrusionOk="0">
                  <a:moveTo>
                    <a:pt x="1" y="0"/>
                  </a:moveTo>
                  <a:lnTo>
                    <a:pt x="1" y="9798"/>
                  </a:lnTo>
                  <a:lnTo>
                    <a:pt x="5539" y="9798"/>
                  </a:lnTo>
                  <a:lnTo>
                    <a:pt x="5539" y="7668"/>
                  </a:lnTo>
                  <a:lnTo>
                    <a:pt x="2514" y="7668"/>
                  </a:lnTo>
                  <a:lnTo>
                    <a:pt x="2514" y="5964"/>
                  </a:lnTo>
                  <a:lnTo>
                    <a:pt x="5326" y="5964"/>
                  </a:lnTo>
                  <a:lnTo>
                    <a:pt x="5326" y="3834"/>
                  </a:lnTo>
                  <a:lnTo>
                    <a:pt x="2514" y="3834"/>
                  </a:lnTo>
                  <a:lnTo>
                    <a:pt x="2514" y="2173"/>
                  </a:lnTo>
                  <a:lnTo>
                    <a:pt x="5539" y="2173"/>
                  </a:lnTo>
                  <a:lnTo>
                    <a:pt x="5539" y="0"/>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0"/>
            <p:cNvSpPr/>
            <p:nvPr/>
          </p:nvSpPr>
          <p:spPr>
            <a:xfrm>
              <a:off x="5467075" y="2672725"/>
              <a:ext cx="138450" cy="244950"/>
            </a:xfrm>
            <a:custGeom>
              <a:avLst/>
              <a:gdLst/>
              <a:ahLst/>
              <a:cxnLst/>
              <a:rect l="l" t="t" r="r" b="b"/>
              <a:pathLst>
                <a:path w="5538" h="9798" extrusionOk="0">
                  <a:moveTo>
                    <a:pt x="0" y="0"/>
                  </a:moveTo>
                  <a:lnTo>
                    <a:pt x="0" y="9798"/>
                  </a:lnTo>
                  <a:lnTo>
                    <a:pt x="5538" y="9798"/>
                  </a:lnTo>
                  <a:lnTo>
                    <a:pt x="5538" y="7668"/>
                  </a:lnTo>
                  <a:lnTo>
                    <a:pt x="2513" y="7668"/>
                  </a:lnTo>
                  <a:lnTo>
                    <a:pt x="2513" y="5964"/>
                  </a:lnTo>
                  <a:lnTo>
                    <a:pt x="5325" y="5964"/>
                  </a:lnTo>
                  <a:lnTo>
                    <a:pt x="5325" y="3834"/>
                  </a:lnTo>
                  <a:lnTo>
                    <a:pt x="2513" y="3834"/>
                  </a:lnTo>
                  <a:lnTo>
                    <a:pt x="2513" y="2173"/>
                  </a:lnTo>
                  <a:lnTo>
                    <a:pt x="5538" y="2173"/>
                  </a:lnTo>
                  <a:lnTo>
                    <a:pt x="5538" y="0"/>
                  </a:ln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0"/>
            <p:cNvSpPr/>
            <p:nvPr/>
          </p:nvSpPr>
          <p:spPr>
            <a:xfrm>
              <a:off x="5674725" y="2672725"/>
              <a:ext cx="202375" cy="243900"/>
            </a:xfrm>
            <a:custGeom>
              <a:avLst/>
              <a:gdLst/>
              <a:ahLst/>
              <a:cxnLst/>
              <a:rect l="l" t="t" r="r" b="b"/>
              <a:pathLst>
                <a:path w="8095" h="9756" extrusionOk="0">
                  <a:moveTo>
                    <a:pt x="3025" y="1917"/>
                  </a:moveTo>
                  <a:cubicBezTo>
                    <a:pt x="4048" y="1917"/>
                    <a:pt x="4559" y="2386"/>
                    <a:pt x="4559" y="3153"/>
                  </a:cubicBezTo>
                  <a:cubicBezTo>
                    <a:pt x="4559" y="3919"/>
                    <a:pt x="4048" y="4345"/>
                    <a:pt x="3025" y="4345"/>
                  </a:cubicBezTo>
                  <a:lnTo>
                    <a:pt x="2557" y="4345"/>
                  </a:lnTo>
                  <a:lnTo>
                    <a:pt x="2557" y="1917"/>
                  </a:lnTo>
                  <a:close/>
                  <a:moveTo>
                    <a:pt x="1" y="0"/>
                  </a:moveTo>
                  <a:lnTo>
                    <a:pt x="1" y="9755"/>
                  </a:lnTo>
                  <a:lnTo>
                    <a:pt x="2557" y="9755"/>
                  </a:lnTo>
                  <a:lnTo>
                    <a:pt x="2557" y="6007"/>
                  </a:lnTo>
                  <a:lnTo>
                    <a:pt x="4942" y="9755"/>
                  </a:lnTo>
                  <a:lnTo>
                    <a:pt x="8094" y="9755"/>
                  </a:lnTo>
                  <a:lnTo>
                    <a:pt x="5027" y="5751"/>
                  </a:lnTo>
                  <a:cubicBezTo>
                    <a:pt x="6391" y="5410"/>
                    <a:pt x="7157" y="4516"/>
                    <a:pt x="7157" y="3025"/>
                  </a:cubicBezTo>
                  <a:cubicBezTo>
                    <a:pt x="7157" y="1363"/>
                    <a:pt x="6135" y="0"/>
                    <a:pt x="3962" y="0"/>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0"/>
            <p:cNvSpPr/>
            <p:nvPr/>
          </p:nvSpPr>
          <p:spPr>
            <a:xfrm>
              <a:off x="5918600" y="2667400"/>
              <a:ext cx="178950" cy="255600"/>
            </a:xfrm>
            <a:custGeom>
              <a:avLst/>
              <a:gdLst/>
              <a:ahLst/>
              <a:cxnLst/>
              <a:rect l="l" t="t" r="r" b="b"/>
              <a:pathLst>
                <a:path w="7158" h="10224" extrusionOk="0">
                  <a:moveTo>
                    <a:pt x="3707" y="0"/>
                  </a:moveTo>
                  <a:cubicBezTo>
                    <a:pt x="1747" y="0"/>
                    <a:pt x="427" y="1321"/>
                    <a:pt x="427" y="3280"/>
                  </a:cubicBezTo>
                  <a:cubicBezTo>
                    <a:pt x="427" y="4132"/>
                    <a:pt x="682" y="4771"/>
                    <a:pt x="1151" y="5197"/>
                  </a:cubicBezTo>
                  <a:cubicBezTo>
                    <a:pt x="1492" y="5495"/>
                    <a:pt x="2131" y="5751"/>
                    <a:pt x="3025" y="6007"/>
                  </a:cubicBezTo>
                  <a:cubicBezTo>
                    <a:pt x="4261" y="6390"/>
                    <a:pt x="4516" y="6603"/>
                    <a:pt x="4516" y="7114"/>
                  </a:cubicBezTo>
                  <a:cubicBezTo>
                    <a:pt x="4516" y="7710"/>
                    <a:pt x="4048" y="8094"/>
                    <a:pt x="3281" y="8094"/>
                  </a:cubicBezTo>
                  <a:cubicBezTo>
                    <a:pt x="2557" y="8094"/>
                    <a:pt x="1790" y="7753"/>
                    <a:pt x="1066" y="7072"/>
                  </a:cubicBezTo>
                  <a:lnTo>
                    <a:pt x="1" y="9116"/>
                  </a:lnTo>
                  <a:cubicBezTo>
                    <a:pt x="1066" y="9840"/>
                    <a:pt x="2173" y="10224"/>
                    <a:pt x="3409" y="10224"/>
                  </a:cubicBezTo>
                  <a:cubicBezTo>
                    <a:pt x="5794" y="10224"/>
                    <a:pt x="7157" y="8903"/>
                    <a:pt x="7157" y="6773"/>
                  </a:cubicBezTo>
                  <a:cubicBezTo>
                    <a:pt x="7157" y="5325"/>
                    <a:pt x="6433" y="4558"/>
                    <a:pt x="4772" y="4047"/>
                  </a:cubicBezTo>
                  <a:cubicBezTo>
                    <a:pt x="4090" y="3834"/>
                    <a:pt x="3664" y="3706"/>
                    <a:pt x="3494" y="3621"/>
                  </a:cubicBezTo>
                  <a:cubicBezTo>
                    <a:pt x="3196" y="3451"/>
                    <a:pt x="3025" y="3238"/>
                    <a:pt x="3025" y="2982"/>
                  </a:cubicBezTo>
                  <a:cubicBezTo>
                    <a:pt x="3025" y="2514"/>
                    <a:pt x="3494" y="2130"/>
                    <a:pt x="4090" y="2130"/>
                  </a:cubicBezTo>
                  <a:cubicBezTo>
                    <a:pt x="4644" y="2130"/>
                    <a:pt x="5198" y="2343"/>
                    <a:pt x="5752" y="2769"/>
                  </a:cubicBezTo>
                  <a:lnTo>
                    <a:pt x="6817" y="767"/>
                  </a:lnTo>
                  <a:cubicBezTo>
                    <a:pt x="5794" y="256"/>
                    <a:pt x="4772" y="0"/>
                    <a:pt x="3707" y="0"/>
                  </a:cubicBezTo>
                  <a:close/>
                </a:path>
              </a:pathLst>
            </a:custGeom>
            <a:solidFill>
              <a:srgbClr val="079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4_Diapositive de titre">
    <p:spTree>
      <p:nvGrpSpPr>
        <p:cNvPr id="1" name=""/>
        <p:cNvGrpSpPr/>
        <p:nvPr/>
      </p:nvGrpSpPr>
      <p:grpSpPr>
        <a:xfrm>
          <a:off x="0" y="0"/>
          <a:ext cx="0" cy="0"/>
          <a:chOff x="0" y="0"/>
          <a:chExt cx="0" cy="0"/>
        </a:xfrm>
      </p:grpSpPr>
      <p:sp>
        <p:nvSpPr>
          <p:cNvPr id="3" name="Espace réservé du titre 8"/>
          <p:cNvSpPr>
            <a:spLocks noGrp="1"/>
          </p:cNvSpPr>
          <p:nvPr>
            <p:ph type="title" hasCustomPrompt="1"/>
          </p:nvPr>
        </p:nvSpPr>
        <p:spPr>
          <a:xfrm>
            <a:off x="457200" y="4616450"/>
            <a:ext cx="8226854" cy="226402"/>
          </a:xfrm>
          <a:prstGeom prst="rect">
            <a:avLst/>
          </a:prstGeom>
        </p:spPr>
        <p:txBody>
          <a:bodyPr vert="horz" lIns="45720" rIns="45720" anchor="ctr">
            <a:noAutofit/>
          </a:bodyPr>
          <a:lstStyle>
            <a:lvl1pPr algn="ctr">
              <a:defRPr sz="1400">
                <a:latin typeface="Optima"/>
                <a:cs typeface="Optima"/>
              </a:defRPr>
            </a:lvl1pPr>
          </a:lstStyle>
          <a:p>
            <a:r>
              <a:rPr kumimoji="0" lang="fr-CH" dirty="0"/>
              <a:t>home.cern</a:t>
            </a:r>
            <a:endParaRPr kumimoji="0" lang="en-US" dirty="0"/>
          </a:p>
        </p:txBody>
      </p:sp>
      <p:pic>
        <p:nvPicPr>
          <p:cNvPr id="5" name="Image 2" descr="logooutline.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799171" y="1806688"/>
            <a:ext cx="1545657" cy="153012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5_Diapositive de titre">
    <p:spTree>
      <p:nvGrpSpPr>
        <p:cNvPr id="1" name=""/>
        <p:cNvGrpSpPr/>
        <p:nvPr/>
      </p:nvGrpSpPr>
      <p:grpSpPr>
        <a:xfrm>
          <a:off x="0" y="0"/>
          <a:ext cx="0" cy="0"/>
          <a:chOff x="0" y="0"/>
          <a:chExt cx="0" cy="0"/>
        </a:xfrm>
      </p:grpSpPr>
      <p:pic>
        <p:nvPicPr>
          <p:cNvPr id="3" name="Picture 1" descr="LogoOutline.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2000" y="1315400"/>
            <a:ext cx="2520000" cy="25200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6_Diapositive de titre">
    <p:spTree>
      <p:nvGrpSpPr>
        <p:cNvPr id="1" name=""/>
        <p:cNvGrpSpPr/>
        <p:nvPr/>
      </p:nvGrpSpPr>
      <p:grpSpPr>
        <a:xfrm>
          <a:off x="0" y="0"/>
          <a:ext cx="0" cy="0"/>
          <a:chOff x="0" y="0"/>
          <a:chExt cx="0" cy="0"/>
        </a:xfrm>
      </p:grpSpPr>
      <p:pic>
        <p:nvPicPr>
          <p:cNvPr id="6" name="Image 2" descr="logoBadgeWeb.eps"/>
          <p:cNvPicPr>
            <a:picLocks noChangeAspect="1"/>
          </p:cNvPicPr>
          <p:nvPr userDrawn="1"/>
        </p:nvPicPr>
        <p:blipFill rotWithShape="1">
          <a:blip r:embed="rId2" cstate="email">
            <a:extLst>
              <a:ext uri="{28A0092B-C50C-407E-A947-70E740481C1C}">
                <a14:useLocalDpi xmlns:a14="http://schemas.microsoft.com/office/drawing/2010/main" val="0"/>
              </a:ext>
            </a:extLst>
          </a:blip>
          <a:srcRect b="17835"/>
          <a:stretch>
            <a:fillRect/>
          </a:stretch>
        </p:blipFill>
        <p:spPr>
          <a:xfrm>
            <a:off x="3959440" y="1940784"/>
            <a:ext cx="1221946" cy="1261931"/>
          </a:xfrm>
          <a:prstGeom prst="rect">
            <a:avLst/>
          </a:prstGeom>
        </p:spPr>
      </p:pic>
      <p:sp>
        <p:nvSpPr>
          <p:cNvPr id="7" name="Espace réservé du titre 8"/>
          <p:cNvSpPr>
            <a:spLocks noGrp="1"/>
          </p:cNvSpPr>
          <p:nvPr>
            <p:ph type="title" hasCustomPrompt="1"/>
          </p:nvPr>
        </p:nvSpPr>
        <p:spPr>
          <a:xfrm>
            <a:off x="457200" y="4616450"/>
            <a:ext cx="8226854" cy="226402"/>
          </a:xfrm>
          <a:prstGeom prst="rect">
            <a:avLst/>
          </a:prstGeom>
        </p:spPr>
        <p:txBody>
          <a:bodyPr vert="horz" lIns="45720" rIns="45720" anchor="ctr">
            <a:noAutofit/>
          </a:bodyPr>
          <a:lstStyle>
            <a:lvl1pPr algn="ctr">
              <a:defRPr sz="1400">
                <a:latin typeface="Optima"/>
                <a:cs typeface="Optima"/>
              </a:defRPr>
            </a:lvl1pPr>
          </a:lstStyle>
          <a:p>
            <a:r>
              <a:rPr kumimoji="0" lang="fr-CH" dirty="0"/>
              <a:t>home.cern</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833611"/>
            <a:ext cx="8226854" cy="705332"/>
          </a:xfrm>
        </p:spPr>
        <p:txBody>
          <a:bodyPr/>
          <a:lstStyle>
            <a:lvl1pPr algn="l">
              <a:defRPr/>
            </a:lvl1pPr>
          </a:lstStyle>
          <a:p>
            <a:r>
              <a:rPr kumimoji="0" lang="fr-CH"/>
              <a:t>Click to edit Master title style</a:t>
            </a:r>
            <a:endParaRPr kumimoji="0" lang="en-US"/>
          </a:p>
        </p:txBody>
      </p:sp>
      <p:sp>
        <p:nvSpPr>
          <p:cNvPr id="7" name="Date Placeholder 1"/>
          <p:cNvSpPr>
            <a:spLocks noGrp="1"/>
          </p:cNvSpPr>
          <p:nvPr>
            <p:ph type="dt" sz="half" idx="2"/>
          </p:nvPr>
        </p:nvSpPr>
        <p:spPr>
          <a:xfrm>
            <a:off x="2969335" y="477178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E0BC315-3D8F-4D03-9ADF-2B0774C733B9}" type="datetime1">
              <a:rPr lang="en-US" smtClean="0"/>
            </a:fld>
            <a:endParaRPr lang="en-US" dirty="0"/>
          </a:p>
        </p:txBody>
      </p:sp>
      <p:sp>
        <p:nvSpPr>
          <p:cNvPr id="8"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Document reference</a:t>
            </a:r>
            <a:endParaRPr lang="en-US" dirty="0"/>
          </a:p>
        </p:txBody>
      </p:sp>
      <p:sp>
        <p:nvSpPr>
          <p:cNvPr id="9"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fld>
            <a:endParaRPr lang="en-US" dirty="0"/>
          </a:p>
        </p:txBody>
      </p:sp>
      <p:sp>
        <p:nvSpPr>
          <p:cNvPr id="11" name="Espace réservé du texte 2"/>
          <p:cNvSpPr>
            <a:spLocks noGrp="1"/>
          </p:cNvSpPr>
          <p:nvPr>
            <p:ph type="body" idx="10"/>
          </p:nvPr>
        </p:nvSpPr>
        <p:spPr>
          <a:xfrm>
            <a:off x="457200" y="2543343"/>
            <a:ext cx="2743200" cy="31474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fr-CH"/>
              <a:t>Click to edit Master text styles</a:t>
            </a:r>
            <a:endParaRPr kumimoji="0" lang="fr-C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833611"/>
            <a:ext cx="8226854" cy="705332"/>
          </a:xfrm>
        </p:spPr>
        <p:txBody>
          <a:bodyPr/>
          <a:lstStyle>
            <a:lvl1pPr algn="l">
              <a:defRPr/>
            </a:lvl1pPr>
          </a:lstStyle>
          <a:p>
            <a:r>
              <a:rPr kumimoji="0" lang="fr-CH"/>
              <a:t>Click to edit Master title style</a:t>
            </a:r>
            <a:endParaRPr kumimoji="0" lang="en-US"/>
          </a:p>
        </p:txBody>
      </p:sp>
      <p:sp>
        <p:nvSpPr>
          <p:cNvPr id="11" name="Espace réservé du texte 2"/>
          <p:cNvSpPr>
            <a:spLocks noGrp="1"/>
          </p:cNvSpPr>
          <p:nvPr>
            <p:ph type="body" idx="10"/>
          </p:nvPr>
        </p:nvSpPr>
        <p:spPr>
          <a:xfrm>
            <a:off x="457200" y="2543343"/>
            <a:ext cx="2743200" cy="31474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fr-CH"/>
              <a:t>Click to edit Master text styles</a:t>
            </a:r>
            <a:endParaRPr kumimoji="0" lang="fr-C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showMasterSp="0">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lgn="l">
              <a:defRPr/>
            </a:lvl1pPr>
          </a:lstStyle>
          <a:p>
            <a:r>
              <a:rPr kumimoji="0" lang="fr-CH"/>
              <a:t>Click to edit Master title style</a:t>
            </a:r>
            <a:endParaRPr kumimoji="0" lang="en-US"/>
          </a:p>
        </p:txBody>
      </p:sp>
      <p:sp>
        <p:nvSpPr>
          <p:cNvPr id="3" name="Espace réservé du contenu 2"/>
          <p:cNvSpPr>
            <a:spLocks noGrp="1"/>
          </p:cNvSpPr>
          <p:nvPr>
            <p:ph idx="1"/>
          </p:nvPr>
        </p:nvSpPr>
        <p:spPr/>
        <p:txBody>
          <a:bodyPr/>
          <a:lstStyle/>
          <a:p>
            <a:pPr lvl="0" eaLnBrk="1" latinLnBrk="0" hangingPunct="1"/>
            <a:r>
              <a:rPr lang="fr-CH"/>
              <a:t>Click to edit Master text styles</a:t>
            </a:r>
            <a:endParaRPr lang="fr-CH"/>
          </a:p>
          <a:p>
            <a:pPr lvl="1" eaLnBrk="1" latinLnBrk="0" hangingPunct="1"/>
            <a:r>
              <a:rPr lang="fr-CH"/>
              <a:t>Second level</a:t>
            </a:r>
            <a:endParaRPr lang="fr-CH"/>
          </a:p>
          <a:p>
            <a:pPr lvl="2" eaLnBrk="1" latinLnBrk="0" hangingPunct="1"/>
            <a:r>
              <a:rPr lang="fr-CH"/>
              <a:t>Third level</a:t>
            </a:r>
            <a:endParaRPr lang="fr-CH"/>
          </a:p>
          <a:p>
            <a:pPr lvl="3" eaLnBrk="1" latinLnBrk="0" hangingPunct="1"/>
            <a:r>
              <a:rPr lang="fr-CH"/>
              <a:t>Fourth level</a:t>
            </a:r>
            <a:endParaRPr lang="fr-CH"/>
          </a:p>
          <a:p>
            <a:pPr lvl="4" eaLnBrk="1" latinLnBrk="0" hangingPunct="1"/>
            <a:r>
              <a:rPr lang="fr-CH"/>
              <a:t>Fifth level</a:t>
            </a:r>
            <a:endParaRPr kumimoji="0" lang="en-US" dirty="0"/>
          </a:p>
        </p:txBody>
      </p:sp>
      <p:sp>
        <p:nvSpPr>
          <p:cNvPr id="7" name="Date Placeholder 1"/>
          <p:cNvSpPr>
            <a:spLocks noGrp="1"/>
          </p:cNvSpPr>
          <p:nvPr>
            <p:ph type="dt" sz="half" idx="2"/>
          </p:nvPr>
        </p:nvSpPr>
        <p:spPr>
          <a:xfrm>
            <a:off x="2969335" y="477178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ABC072-DB71-475E-90ED-7A38C7C8F3AE}" type="datetime1">
              <a:rPr lang="en-US" smtClean="0"/>
            </a:fld>
            <a:endParaRPr lang="en-US" dirty="0"/>
          </a:p>
        </p:txBody>
      </p:sp>
      <p:sp>
        <p:nvSpPr>
          <p:cNvPr id="8"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Document reference</a:t>
            </a:r>
            <a:endParaRPr lang="en-US" dirty="0"/>
          </a:p>
        </p:txBody>
      </p:sp>
      <p:sp>
        <p:nvSpPr>
          <p:cNvPr id="9"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showMasterSp="0">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7467600" cy="857250"/>
          </a:xfrm>
        </p:spPr>
        <p:txBody>
          <a:bodyPr/>
          <a:lstStyle/>
          <a:p>
            <a:r>
              <a:rPr kumimoji="0" lang="fr-CH"/>
              <a:t>Click to edit Master title style</a:t>
            </a:r>
            <a:endParaRPr kumimoji="0" lang="en-US"/>
          </a:p>
        </p:txBody>
      </p:sp>
      <p:sp>
        <p:nvSpPr>
          <p:cNvPr id="3" name="Espace réservé du contenu 2"/>
          <p:cNvSpPr>
            <a:spLocks noGrp="1"/>
          </p:cNvSpPr>
          <p:nvPr>
            <p:ph sz="half" idx="1"/>
          </p:nvPr>
        </p:nvSpPr>
        <p:spPr>
          <a:xfrm>
            <a:off x="457200" y="1200151"/>
            <a:ext cx="3657600" cy="3262788"/>
          </a:xfrm>
        </p:spPr>
        <p:txBody>
          <a:bodyPr/>
          <a:lstStyle>
            <a:lvl1pPr>
              <a:defRPr sz="2600"/>
            </a:lvl1pPr>
            <a:lvl2pPr>
              <a:defRPr sz="2200"/>
            </a:lvl2pPr>
            <a:lvl3pPr>
              <a:defRPr sz="2000"/>
            </a:lvl3pPr>
            <a:lvl4pPr>
              <a:defRPr sz="1800"/>
            </a:lvl4pPr>
            <a:lvl5pPr>
              <a:defRPr sz="1800"/>
            </a:lvl5pPr>
          </a:lstStyle>
          <a:p>
            <a:pPr lvl="0" eaLnBrk="1" latinLnBrk="0" hangingPunct="1"/>
            <a:r>
              <a:rPr lang="fr-CH"/>
              <a:t>Click to edit Master text styles</a:t>
            </a:r>
            <a:endParaRPr lang="fr-CH"/>
          </a:p>
          <a:p>
            <a:pPr lvl="1" eaLnBrk="1" latinLnBrk="0" hangingPunct="1"/>
            <a:r>
              <a:rPr lang="fr-CH"/>
              <a:t>Second level</a:t>
            </a:r>
            <a:endParaRPr lang="fr-CH"/>
          </a:p>
          <a:p>
            <a:pPr lvl="2" eaLnBrk="1" latinLnBrk="0" hangingPunct="1"/>
            <a:r>
              <a:rPr lang="fr-CH"/>
              <a:t>Third level</a:t>
            </a:r>
            <a:endParaRPr lang="fr-CH"/>
          </a:p>
          <a:p>
            <a:pPr lvl="3" eaLnBrk="1" latinLnBrk="0" hangingPunct="1"/>
            <a:r>
              <a:rPr lang="fr-CH"/>
              <a:t>Fourth level</a:t>
            </a:r>
            <a:endParaRPr lang="fr-CH"/>
          </a:p>
          <a:p>
            <a:pPr lvl="4" eaLnBrk="1" latinLnBrk="0" hangingPunct="1"/>
            <a:r>
              <a:rPr lang="fr-CH"/>
              <a:t>Fifth level</a:t>
            </a:r>
            <a:endParaRPr kumimoji="0" lang="en-US"/>
          </a:p>
        </p:txBody>
      </p:sp>
      <p:sp>
        <p:nvSpPr>
          <p:cNvPr id="4" name="Espace réservé du contenu 3"/>
          <p:cNvSpPr>
            <a:spLocks noGrp="1"/>
          </p:cNvSpPr>
          <p:nvPr>
            <p:ph sz="half" idx="2"/>
          </p:nvPr>
        </p:nvSpPr>
        <p:spPr>
          <a:xfrm>
            <a:off x="4267200" y="1200150"/>
            <a:ext cx="3657600" cy="3262789"/>
          </a:xfrm>
        </p:spPr>
        <p:txBody>
          <a:bodyPr/>
          <a:lstStyle>
            <a:lvl1pPr>
              <a:defRPr sz="2600"/>
            </a:lvl1pPr>
            <a:lvl2pPr>
              <a:defRPr sz="2200"/>
            </a:lvl2pPr>
            <a:lvl3pPr>
              <a:defRPr sz="2000"/>
            </a:lvl3pPr>
            <a:lvl4pPr>
              <a:defRPr sz="1800"/>
            </a:lvl4pPr>
            <a:lvl5pPr>
              <a:defRPr sz="1800"/>
            </a:lvl5pPr>
          </a:lstStyle>
          <a:p>
            <a:pPr lvl="0" eaLnBrk="1" latinLnBrk="0" hangingPunct="1"/>
            <a:r>
              <a:rPr lang="fr-CH"/>
              <a:t>Click to edit Master text styles</a:t>
            </a:r>
            <a:endParaRPr lang="fr-CH"/>
          </a:p>
          <a:p>
            <a:pPr lvl="1" eaLnBrk="1" latinLnBrk="0" hangingPunct="1"/>
            <a:r>
              <a:rPr lang="fr-CH"/>
              <a:t>Second level</a:t>
            </a:r>
            <a:endParaRPr lang="fr-CH"/>
          </a:p>
          <a:p>
            <a:pPr lvl="2" eaLnBrk="1" latinLnBrk="0" hangingPunct="1"/>
            <a:r>
              <a:rPr lang="fr-CH"/>
              <a:t>Third level</a:t>
            </a:r>
            <a:endParaRPr lang="fr-CH"/>
          </a:p>
          <a:p>
            <a:pPr lvl="3" eaLnBrk="1" latinLnBrk="0" hangingPunct="1"/>
            <a:r>
              <a:rPr lang="fr-CH"/>
              <a:t>Fourth level</a:t>
            </a:r>
            <a:endParaRPr lang="fr-CH"/>
          </a:p>
          <a:p>
            <a:pPr lvl="4" eaLnBrk="1" latinLnBrk="0" hangingPunct="1"/>
            <a:r>
              <a:rPr lang="fr-CH"/>
              <a:t>Fifth level</a:t>
            </a:r>
            <a:endParaRPr kumimoji="0" lang="en-US"/>
          </a:p>
        </p:txBody>
      </p:sp>
      <p:sp>
        <p:nvSpPr>
          <p:cNvPr id="8" name="Date Placeholder 1"/>
          <p:cNvSpPr>
            <a:spLocks noGrp="1"/>
          </p:cNvSpPr>
          <p:nvPr>
            <p:ph type="dt" sz="half" idx="10"/>
          </p:nvPr>
        </p:nvSpPr>
        <p:spPr>
          <a:xfrm>
            <a:off x="2969335" y="477178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8FBFEB3-0A50-4635-AF20-9D21A2ABF0D7}" type="datetime1">
              <a:rPr lang="en-US" smtClean="0"/>
            </a:fld>
            <a:endParaRPr lang="en-US" dirty="0"/>
          </a:p>
        </p:txBody>
      </p:sp>
      <p:sp>
        <p:nvSpPr>
          <p:cNvPr id="9"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Document reference</a:t>
            </a:r>
            <a:endParaRPr lang="en-US" dirty="0"/>
          </a:p>
        </p:txBody>
      </p:sp>
      <p:sp>
        <p:nvSpPr>
          <p:cNvPr id="10"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4788"/>
            <a:ext cx="8229600" cy="670483"/>
          </a:xfrm>
        </p:spPr>
        <p:txBody>
          <a:bodyPr anchor="ctr"/>
          <a:lstStyle>
            <a:lvl1pPr>
              <a:defRPr/>
            </a:lvl1pPr>
          </a:lstStyle>
          <a:p>
            <a:r>
              <a:rPr kumimoji="0" lang="fr-CH"/>
              <a:t>Click to edit Master title style</a:t>
            </a:r>
            <a:endParaRPr kumimoji="0" lang="en-US"/>
          </a:p>
        </p:txBody>
      </p:sp>
      <p:sp>
        <p:nvSpPr>
          <p:cNvPr id="4" name="Espace réservé du texte 3"/>
          <p:cNvSpPr>
            <a:spLocks noGrp="1"/>
          </p:cNvSpPr>
          <p:nvPr>
            <p:ph type="body" sz="half" idx="3"/>
          </p:nvPr>
        </p:nvSpPr>
        <p:spPr>
          <a:xfrm>
            <a:off x="455613" y="3826475"/>
            <a:ext cx="8231187" cy="447075"/>
          </a:xfrm>
        </p:spPr>
        <p:txBody>
          <a:bodyPr anchor="t"/>
          <a:lstStyle>
            <a:lvl1pPr marL="0" indent="0">
              <a:buNone/>
              <a:defRPr sz="2400" b="1">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CH"/>
              <a:t>Click to edit Master text styles</a:t>
            </a:r>
            <a:endParaRPr kumimoji="0" lang="fr-CH"/>
          </a:p>
        </p:txBody>
      </p:sp>
      <p:sp>
        <p:nvSpPr>
          <p:cNvPr id="5" name="Espace réservé du contenu 4"/>
          <p:cNvSpPr>
            <a:spLocks noGrp="1"/>
          </p:cNvSpPr>
          <p:nvPr>
            <p:ph sz="quarter" idx="2"/>
          </p:nvPr>
        </p:nvSpPr>
        <p:spPr>
          <a:xfrm>
            <a:off x="457200" y="952333"/>
            <a:ext cx="4040188" cy="2764991"/>
          </a:xfrm>
        </p:spPr>
        <p:txBody>
          <a:bodyPr/>
          <a:lstStyle>
            <a:lvl1pPr>
              <a:defRPr sz="2400"/>
            </a:lvl1pPr>
            <a:lvl2pPr>
              <a:defRPr sz="2000"/>
            </a:lvl2pPr>
            <a:lvl3pPr>
              <a:defRPr sz="1800"/>
            </a:lvl3pPr>
            <a:lvl4pPr>
              <a:defRPr sz="1600"/>
            </a:lvl4pPr>
            <a:lvl5pPr>
              <a:defRPr sz="1600"/>
            </a:lvl5pPr>
          </a:lstStyle>
          <a:p>
            <a:pPr lvl="0" eaLnBrk="1" latinLnBrk="0" hangingPunct="1"/>
            <a:r>
              <a:rPr lang="fr-CH"/>
              <a:t>Click to edit Master text styles</a:t>
            </a:r>
            <a:endParaRPr lang="fr-CH"/>
          </a:p>
          <a:p>
            <a:pPr lvl="1" eaLnBrk="1" latinLnBrk="0" hangingPunct="1"/>
            <a:r>
              <a:rPr lang="fr-CH"/>
              <a:t>Second level</a:t>
            </a:r>
            <a:endParaRPr lang="fr-CH"/>
          </a:p>
          <a:p>
            <a:pPr lvl="2" eaLnBrk="1" latinLnBrk="0" hangingPunct="1"/>
            <a:r>
              <a:rPr lang="fr-CH"/>
              <a:t>Third level</a:t>
            </a:r>
            <a:endParaRPr lang="fr-CH"/>
          </a:p>
          <a:p>
            <a:pPr lvl="3" eaLnBrk="1" latinLnBrk="0" hangingPunct="1"/>
            <a:r>
              <a:rPr lang="fr-CH"/>
              <a:t>Fourth level</a:t>
            </a:r>
            <a:endParaRPr lang="fr-CH"/>
          </a:p>
          <a:p>
            <a:pPr lvl="4" eaLnBrk="1" latinLnBrk="0" hangingPunct="1"/>
            <a:r>
              <a:rPr lang="fr-CH"/>
              <a:t>Fifth level</a:t>
            </a:r>
            <a:endParaRPr kumimoji="0" lang="en-US" dirty="0"/>
          </a:p>
        </p:txBody>
      </p:sp>
      <p:sp>
        <p:nvSpPr>
          <p:cNvPr id="6" name="Espace réservé du contenu 5"/>
          <p:cNvSpPr>
            <a:spLocks noGrp="1"/>
          </p:cNvSpPr>
          <p:nvPr>
            <p:ph sz="quarter" idx="4"/>
          </p:nvPr>
        </p:nvSpPr>
        <p:spPr>
          <a:xfrm>
            <a:off x="4645026" y="952333"/>
            <a:ext cx="4041775" cy="2764991"/>
          </a:xfrm>
        </p:spPr>
        <p:txBody>
          <a:bodyPr/>
          <a:lstStyle>
            <a:lvl1pPr>
              <a:defRPr sz="2400"/>
            </a:lvl1pPr>
            <a:lvl2pPr>
              <a:defRPr sz="2000"/>
            </a:lvl2pPr>
            <a:lvl3pPr>
              <a:defRPr sz="1800"/>
            </a:lvl3pPr>
            <a:lvl4pPr>
              <a:defRPr sz="1600"/>
            </a:lvl4pPr>
            <a:lvl5pPr>
              <a:defRPr sz="1600"/>
            </a:lvl5pPr>
          </a:lstStyle>
          <a:p>
            <a:pPr lvl="0" eaLnBrk="1" latinLnBrk="0" hangingPunct="1"/>
            <a:r>
              <a:rPr lang="fr-CH"/>
              <a:t>Click to edit Master text styles</a:t>
            </a:r>
            <a:endParaRPr lang="fr-CH"/>
          </a:p>
          <a:p>
            <a:pPr lvl="1" eaLnBrk="1" latinLnBrk="0" hangingPunct="1"/>
            <a:r>
              <a:rPr lang="fr-CH"/>
              <a:t>Second level</a:t>
            </a:r>
            <a:endParaRPr lang="fr-CH"/>
          </a:p>
          <a:p>
            <a:pPr lvl="2" eaLnBrk="1" latinLnBrk="0" hangingPunct="1"/>
            <a:r>
              <a:rPr lang="fr-CH"/>
              <a:t>Third level</a:t>
            </a:r>
            <a:endParaRPr lang="fr-CH"/>
          </a:p>
          <a:p>
            <a:pPr lvl="3" eaLnBrk="1" latinLnBrk="0" hangingPunct="1"/>
            <a:r>
              <a:rPr lang="fr-CH"/>
              <a:t>Fourth level</a:t>
            </a:r>
            <a:endParaRPr lang="fr-CH"/>
          </a:p>
          <a:p>
            <a:pPr lvl="4" eaLnBrk="1" latinLnBrk="0" hangingPunct="1"/>
            <a:r>
              <a:rPr lang="fr-CH"/>
              <a:t>Fifth level</a:t>
            </a:r>
            <a:endParaRPr kumimoji="0" lang="en-US"/>
          </a:p>
        </p:txBody>
      </p:sp>
      <p:sp>
        <p:nvSpPr>
          <p:cNvPr id="10" name="Date Placeholder 1"/>
          <p:cNvSpPr>
            <a:spLocks noGrp="1"/>
          </p:cNvSpPr>
          <p:nvPr>
            <p:ph type="dt" sz="half" idx="10"/>
          </p:nvPr>
        </p:nvSpPr>
        <p:spPr>
          <a:xfrm>
            <a:off x="2969335" y="477178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2F5FD83-1AD7-4F65-BC75-ED71305801FB}" type="datetime1">
              <a:rPr lang="en-US" smtClean="0"/>
            </a:fld>
            <a:endParaRPr lang="en-US" dirty="0"/>
          </a:p>
        </p:txBody>
      </p:sp>
      <p:sp>
        <p:nvSpPr>
          <p:cNvPr id="11" name="Footer Placeholder 2"/>
          <p:cNvSpPr>
            <a:spLocks noGrp="1"/>
          </p:cNvSpPr>
          <p:nvPr>
            <p:ph type="ftr" sz="quarter" idx="11"/>
          </p:nvPr>
        </p:nvSpPr>
        <p:spPr>
          <a:xfrm>
            <a:off x="5182756"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Document reference</a:t>
            </a:r>
            <a:endParaRPr lang="en-US" dirty="0"/>
          </a:p>
        </p:txBody>
      </p:sp>
      <p:sp>
        <p:nvSpPr>
          <p:cNvPr id="12" name="Slide Number Placeholder 3"/>
          <p:cNvSpPr>
            <a:spLocks noGrp="1"/>
          </p:cNvSpPr>
          <p:nvPr>
            <p:ph type="sldNum" sz="quarter" idx="12"/>
          </p:nvPr>
        </p:nvSpPr>
        <p:spPr>
          <a:xfrm>
            <a:off x="8185376" y="4767263"/>
            <a:ext cx="501424"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5.emf"/><Relationship Id="rId17" Type="http://schemas.openxmlformats.org/officeDocument/2006/relationships/image" Target="../media/image4.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32000"/>
            <a:lum/>
          </a:blip>
          <a:srcRect/>
          <a:tile tx="0" ty="0" sx="100000" sy="100000" flip="none" algn="tl"/>
        </a:blipFill>
        <a:effectLst/>
      </p:bgPr>
    </p:bg>
    <p:spTree>
      <p:nvGrpSpPr>
        <p:cNvPr id="1" name=""/>
        <p:cNvGrpSpPr/>
        <p:nvPr/>
      </p:nvGrpSpPr>
      <p:grpSpPr>
        <a:xfrm>
          <a:off x="0" y="0"/>
          <a:ext cx="0" cy="0"/>
          <a:chOff x="0" y="0"/>
          <a:chExt cx="0" cy="0"/>
        </a:xfrm>
      </p:grpSpPr>
      <p:sp>
        <p:nvSpPr>
          <p:cNvPr id="9" name="Espace réservé du titre 8"/>
          <p:cNvSpPr>
            <a:spLocks noGrp="1"/>
          </p:cNvSpPr>
          <p:nvPr>
            <p:ph type="title"/>
          </p:nvPr>
        </p:nvSpPr>
        <p:spPr>
          <a:xfrm>
            <a:off x="457200" y="175120"/>
            <a:ext cx="8226854" cy="705332"/>
          </a:xfrm>
          <a:prstGeom prst="rect">
            <a:avLst/>
          </a:prstGeom>
        </p:spPr>
        <p:txBody>
          <a:bodyPr vert="horz" lIns="45720" rIns="45720" anchor="ctr">
            <a:normAutofit/>
          </a:bodyPr>
          <a:lstStyle/>
          <a:p>
            <a:r>
              <a:rPr kumimoji="0" lang="fr-CH" dirty="0"/>
              <a:t>Cliquez et modifiez le titre</a:t>
            </a:r>
            <a:endParaRPr kumimoji="0" lang="en-US" dirty="0"/>
          </a:p>
        </p:txBody>
      </p:sp>
      <p:sp>
        <p:nvSpPr>
          <p:cNvPr id="30" name="Espace réservé du texte 29"/>
          <p:cNvSpPr>
            <a:spLocks noGrp="1"/>
          </p:cNvSpPr>
          <p:nvPr>
            <p:ph type="body" idx="1"/>
          </p:nvPr>
        </p:nvSpPr>
        <p:spPr>
          <a:xfrm>
            <a:off x="457200" y="994205"/>
            <a:ext cx="8229600" cy="3203145"/>
          </a:xfrm>
          <a:prstGeom prst="rect">
            <a:avLst/>
          </a:prstGeom>
        </p:spPr>
        <p:txBody>
          <a:bodyPr vert="horz">
            <a:normAutofit/>
          </a:bodyPr>
          <a:lstStyle/>
          <a:p>
            <a:pPr lvl="0" eaLnBrk="1" latinLnBrk="0" hangingPunct="1"/>
            <a:r>
              <a:rPr kumimoji="0" lang="fr-CH" dirty="0"/>
              <a:t>Cliquez pour modifier les styles du texte du masque</a:t>
            </a:r>
            <a:endParaRPr kumimoji="0" lang="fr-CH" dirty="0"/>
          </a:p>
          <a:p>
            <a:pPr lvl="1" eaLnBrk="1" latinLnBrk="0" hangingPunct="1"/>
            <a:r>
              <a:rPr kumimoji="0" lang="fr-CH" dirty="0"/>
              <a:t>Deuxième niveau</a:t>
            </a:r>
            <a:endParaRPr kumimoji="0" lang="fr-CH" dirty="0"/>
          </a:p>
          <a:p>
            <a:pPr lvl="2" eaLnBrk="1" latinLnBrk="0" hangingPunct="1"/>
            <a:r>
              <a:rPr kumimoji="0" lang="fr-CH" dirty="0"/>
              <a:t>Troisième niveau</a:t>
            </a:r>
            <a:endParaRPr kumimoji="0" lang="fr-CH" dirty="0"/>
          </a:p>
          <a:p>
            <a:pPr lvl="3" eaLnBrk="1" latinLnBrk="0" hangingPunct="1"/>
            <a:r>
              <a:rPr kumimoji="0" lang="fr-CH" dirty="0"/>
              <a:t>Quatrième niveau</a:t>
            </a:r>
            <a:endParaRPr kumimoji="0" lang="fr-CH" dirty="0"/>
          </a:p>
          <a:p>
            <a:pPr lvl="4" eaLnBrk="1" latinLnBrk="0" hangingPunct="1"/>
            <a:r>
              <a:rPr kumimoji="0" lang="fr-CH" dirty="0"/>
              <a:t>Cinquième niveau</a:t>
            </a:r>
            <a:endParaRPr kumimoji="0" lang="en-US" dirty="0"/>
          </a:p>
        </p:txBody>
      </p:sp>
      <p:sp>
        <p:nvSpPr>
          <p:cNvPr id="2" name="Date Placeholder 1"/>
          <p:cNvSpPr>
            <a:spLocks noGrp="1"/>
          </p:cNvSpPr>
          <p:nvPr>
            <p:ph type="dt" sz="half" idx="2"/>
          </p:nvPr>
        </p:nvSpPr>
        <p:spPr>
          <a:xfrm>
            <a:off x="2969335" y="477178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DB1D176-F7FC-43C2-8A4A-65767DC66935}" type="datetime1">
              <a:rPr lang="en-US" smtClean="0"/>
            </a:fld>
            <a:endParaRPr lang="en-US" dirty="0"/>
          </a:p>
        </p:txBody>
      </p:sp>
      <p:sp>
        <p:nvSpPr>
          <p:cNvPr id="3" name="Footer Placeholder 2"/>
          <p:cNvSpPr>
            <a:spLocks noGrp="1"/>
          </p:cNvSpPr>
          <p:nvPr>
            <p:ph type="ftr" sz="quarter" idx="3"/>
          </p:nvPr>
        </p:nvSpPr>
        <p:spPr>
          <a:xfrm>
            <a:off x="5182756"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Document reference</a:t>
            </a:r>
            <a:endParaRPr lang="en-US" dirty="0"/>
          </a:p>
        </p:txBody>
      </p:sp>
      <p:sp>
        <p:nvSpPr>
          <p:cNvPr id="4" name="Slide Number Placeholder 3"/>
          <p:cNvSpPr>
            <a:spLocks noGrp="1"/>
          </p:cNvSpPr>
          <p:nvPr>
            <p:ph type="sldNum" sz="quarter" idx="4"/>
          </p:nvPr>
        </p:nvSpPr>
        <p:spPr>
          <a:xfrm>
            <a:off x="8185376" y="4767263"/>
            <a:ext cx="501424"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fld>
            <a:endParaRPr lang="en-US" dirty="0"/>
          </a:p>
        </p:txBody>
      </p:sp>
      <p:pic>
        <p:nvPicPr>
          <p:cNvPr id="11" name="Image 10" descr="bande-02.eps"/>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6648" y="4527550"/>
            <a:ext cx="8243343" cy="6159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94030" indent="-457200" algn="l" rtl="0" eaLnBrk="1" latinLnBrk="0" hangingPunct="1">
        <a:spcBef>
          <a:spcPct val="20000"/>
        </a:spcBef>
        <a:buClr>
          <a:schemeClr val="tx1"/>
        </a:buClr>
        <a:buSzPct val="80000"/>
        <a:buFont typeface="Arial"/>
        <a:buChar char="•"/>
        <a:defRPr kumimoji="0" sz="3000" kern="1200">
          <a:solidFill>
            <a:schemeClr val="tx1"/>
          </a:solidFill>
          <a:latin typeface="+mn-lt"/>
          <a:ea typeface="+mn-ea"/>
          <a:cs typeface="+mn-cs"/>
        </a:defRPr>
      </a:lvl1pPr>
      <a:lvl2pPr marL="905510" indent="-457200" algn="l" rtl="0" eaLnBrk="1" latinLnBrk="0" hangingPunct="1">
        <a:spcBef>
          <a:spcPct val="20000"/>
        </a:spcBef>
        <a:buClr>
          <a:schemeClr val="tx1"/>
        </a:buClr>
        <a:buSzPct val="90000"/>
        <a:buFont typeface="Arial"/>
        <a:buChar char="•"/>
        <a:defRPr kumimoji="0" sz="2600" kern="1200">
          <a:solidFill>
            <a:schemeClr val="tx1"/>
          </a:solidFill>
          <a:latin typeface="+mn-lt"/>
          <a:ea typeface="+mn-ea"/>
          <a:cs typeface="+mn-cs"/>
        </a:defRPr>
      </a:lvl2pPr>
      <a:lvl3pPr marL="1092835" indent="-342900" algn="l" rtl="0" eaLnBrk="1" latinLnBrk="0" hangingPunct="1">
        <a:spcBef>
          <a:spcPct val="20000"/>
        </a:spcBef>
        <a:buClr>
          <a:schemeClr val="tx1"/>
        </a:buClr>
        <a:buSzPct val="85000"/>
        <a:buFont typeface="Arial"/>
        <a:buChar char="•"/>
        <a:defRPr kumimoji="0" sz="2400" kern="1200">
          <a:solidFill>
            <a:schemeClr val="tx1"/>
          </a:solidFill>
          <a:latin typeface="+mn-lt"/>
          <a:ea typeface="+mn-ea"/>
          <a:cs typeface="+mn-cs"/>
        </a:defRPr>
      </a:lvl3pPr>
      <a:lvl4pPr marL="1385570" indent="-342900" algn="l" rtl="0" eaLnBrk="1" latinLnBrk="0" hangingPunct="1">
        <a:spcBef>
          <a:spcPct val="20000"/>
        </a:spcBef>
        <a:buClr>
          <a:schemeClr val="tx1"/>
        </a:buClr>
        <a:buSzPct val="90000"/>
        <a:buFont typeface="Arial"/>
        <a:buChar char="•"/>
        <a:defRPr kumimoji="0" sz="2000" kern="1200">
          <a:solidFill>
            <a:schemeClr val="tx1"/>
          </a:solidFill>
          <a:latin typeface="+mn-lt"/>
          <a:ea typeface="+mn-ea"/>
          <a:cs typeface="+mn-cs"/>
        </a:defRPr>
      </a:lvl4pPr>
      <a:lvl5pPr marL="1650365" indent="-342900" algn="l" rtl="0" eaLnBrk="1" latinLnBrk="0" hangingPunct="1">
        <a:spcBef>
          <a:spcPct val="20000"/>
        </a:spcBef>
        <a:buClr>
          <a:schemeClr val="tx1"/>
        </a:buClr>
        <a:buSzPct val="100000"/>
        <a:buFont typeface="Arial"/>
        <a:buChar char="•"/>
        <a:defRPr kumimoji="0" sz="2000" kern="1200">
          <a:solidFill>
            <a:schemeClr val="tx1"/>
          </a:solidFill>
          <a:latin typeface="+mn-lt"/>
          <a:ea typeface="+mn-ea"/>
          <a:cs typeface="+mn-cs"/>
        </a:defRPr>
      </a:lvl5pPr>
      <a:lvl6pPr marL="1700530"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95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3" Type="http://schemas.openxmlformats.org/officeDocument/2006/relationships/notesSlide" Target="../notesSlides/notesSlide3.xml"/><Relationship Id="rId32" Type="http://schemas.openxmlformats.org/officeDocument/2006/relationships/slideLayout" Target="../slideLayouts/slideLayout16.xml"/><Relationship Id="rId31" Type="http://schemas.openxmlformats.org/officeDocument/2006/relationships/image" Target="../media/image44.png"/><Relationship Id="rId30" Type="http://schemas.openxmlformats.org/officeDocument/2006/relationships/image" Target="../media/image43.jpeg"/><Relationship Id="rId3" Type="http://schemas.openxmlformats.org/officeDocument/2006/relationships/image" Target="../media/image16.png"/><Relationship Id="rId29" Type="http://schemas.openxmlformats.org/officeDocument/2006/relationships/image" Target="../media/image42.jpeg"/><Relationship Id="rId28" Type="http://schemas.openxmlformats.org/officeDocument/2006/relationships/image" Target="../media/image41.png"/><Relationship Id="rId27" Type="http://schemas.openxmlformats.org/officeDocument/2006/relationships/image" Target="../media/image40.png"/><Relationship Id="rId26" Type="http://schemas.openxmlformats.org/officeDocument/2006/relationships/image" Target="../media/image39.png"/><Relationship Id="rId25" Type="http://schemas.openxmlformats.org/officeDocument/2006/relationships/image" Target="../media/image38.png"/><Relationship Id="rId24" Type="http://schemas.openxmlformats.org/officeDocument/2006/relationships/image" Target="../media/image37.png"/><Relationship Id="rId23" Type="http://schemas.openxmlformats.org/officeDocument/2006/relationships/image" Target="../media/image36.png"/><Relationship Id="rId22" Type="http://schemas.openxmlformats.org/officeDocument/2006/relationships/image" Target="../media/image35.png"/><Relationship Id="rId21" Type="http://schemas.openxmlformats.org/officeDocument/2006/relationships/image" Target="../media/image34.png"/><Relationship Id="rId20" Type="http://schemas.openxmlformats.org/officeDocument/2006/relationships/image" Target="../media/image33.png"/><Relationship Id="rId2" Type="http://schemas.openxmlformats.org/officeDocument/2006/relationships/image" Target="../media/image15.png"/><Relationship Id="rId19" Type="http://schemas.openxmlformats.org/officeDocument/2006/relationships/image" Target="../media/image32.png"/><Relationship Id="rId18" Type="http://schemas.openxmlformats.org/officeDocument/2006/relationships/image" Target="../media/image31.png"/><Relationship Id="rId17" Type="http://schemas.openxmlformats.org/officeDocument/2006/relationships/image" Target="../media/image30.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45.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hyperlink" Target="https://sites.google.com/princeton.edu/rep-worksho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hyperlink" Target="https://spectrum.ieee.org/andrew-ng-data-centric-ai" TargetMode="External"/><Relationship Id="rId1" Type="http://schemas.openxmlformats.org/officeDocument/2006/relationships/hyperlink" Target="https://datacentricai.org/"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57.jpeg"/><Relationship Id="rId2" Type="http://schemas.openxmlformats.org/officeDocument/2006/relationships/hyperlink" Target="https://cds.cern.ch/images/CERN-PHOTO-201904-108-15" TargetMode="Externa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GIF"/><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GIF"/><Relationship Id="rId1" Type="http://schemas.openxmlformats.org/officeDocument/2006/relationships/hyperlink" Target="https://en.wikipedia.org/wiki/Cross-validation_(statistics)" TargetMode="Externa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svg"/><Relationship Id="rId7" Type="http://schemas.openxmlformats.org/officeDocument/2006/relationships/image" Target="../media/image68.png"/><Relationship Id="rId6" Type="http://schemas.openxmlformats.org/officeDocument/2006/relationships/image" Target="../media/image6.svg"/><Relationship Id="rId5" Type="http://schemas.openxmlformats.org/officeDocument/2006/relationships/image" Target="../media/image67.png"/><Relationship Id="rId4" Type="http://schemas.openxmlformats.org/officeDocument/2006/relationships/image" Target="../media/image5.svg"/><Relationship Id="rId3" Type="http://schemas.openxmlformats.org/officeDocument/2006/relationships/image" Target="../media/image66.png"/><Relationship Id="rId2" Type="http://schemas.openxmlformats.org/officeDocument/2006/relationships/image" Target="../media/image4.svg"/><Relationship Id="rId1"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microsoft.com/office/2007/relationships/diagramDrawing" Target="../diagrams/drawing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3" Type="http://schemas.openxmlformats.org/officeDocument/2006/relationships/diagramData" Target="../diagrams/data6.xml"/><Relationship Id="rId2" Type="http://schemas.openxmlformats.org/officeDocument/2006/relationships/image" Target="../media/image71.png"/><Relationship Id="rId1" Type="http://schemas.openxmlformats.org/officeDocument/2006/relationships/image" Target="../media/image70.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hyperlink" Target="https://en.wikipedia.org/wiki/Blue-winged_parrot" TargetMode="External"/><Relationship Id="rId1" Type="http://schemas.openxmlformats.org/officeDocument/2006/relationships/image" Target="../media/image72.jpeg"/></Relationships>
</file>

<file path=ppt/slides/_rels/slide45.xml.rels><?xml version="1.0" encoding="UTF-8" standalone="yes"?>
<Relationships xmlns="http://schemas.openxmlformats.org/package/2006/relationships"><Relationship Id="rId9" Type="http://schemas.openxmlformats.org/officeDocument/2006/relationships/image" Target="../media/image11.svg"/><Relationship Id="rId8" Type="http://schemas.openxmlformats.org/officeDocument/2006/relationships/image" Target="../media/image77.png"/><Relationship Id="rId7" Type="http://schemas.openxmlformats.org/officeDocument/2006/relationships/image" Target="../media/image10.svg"/><Relationship Id="rId6" Type="http://schemas.openxmlformats.org/officeDocument/2006/relationships/image" Target="../media/image76.png"/><Relationship Id="rId5" Type="http://schemas.openxmlformats.org/officeDocument/2006/relationships/image" Target="../media/image9.sv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8.svg"/><Relationship Id="rId10" Type="http://schemas.openxmlformats.org/officeDocument/2006/relationships/slideLayout" Target="../slideLayouts/slideLayout7.xml"/><Relationship Id="rId1" Type="http://schemas.openxmlformats.org/officeDocument/2006/relationships/image" Target="../media/image73.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svg"/><Relationship Id="rId6" Type="http://schemas.openxmlformats.org/officeDocument/2006/relationships/image" Target="../media/image80.png"/><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hyperlink" Target="https://www.tensorflow.org/tfx/guide" TargetMode="Externa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hyperlink" Target="https://www.kubeflow.org/docs/started/" TargetMode="External"/><Relationship Id="rId2" Type="http://schemas.openxmlformats.org/officeDocument/2006/relationships/hyperlink" Target="https://ml.cern.ch/" TargetMode="External"/><Relationship Id="rId1"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8.png"/><Relationship Id="rId6" Type="http://schemas.openxmlformats.org/officeDocument/2006/relationships/hyperlink" Target="https://www.coursera.org/specializations/machine-learning-engineering-for-production-mlops" TargetMode="External"/><Relationship Id="rId5" Type="http://schemas.openxmlformats.org/officeDocument/2006/relationships/image" Target="../media/image87.jpeg"/><Relationship Id="rId4" Type="http://schemas.openxmlformats.org/officeDocument/2006/relationships/image" Target="../media/image86.jpeg"/><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tiff"/><Relationship Id="rId1"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8573" y="1312132"/>
            <a:ext cx="8226854" cy="1723573"/>
          </a:xfrm>
        </p:spPr>
        <p:txBody>
          <a:bodyPr>
            <a:normAutofit/>
          </a:bodyPr>
          <a:lstStyle/>
          <a:p>
            <a:pPr algn="ctr"/>
            <a:r>
              <a:rPr lang="fr-FR" sz="4000" dirty="0">
                <a:solidFill>
                  <a:schemeClr val="tx2"/>
                </a:solidFill>
              </a:rPr>
              <a:t>Machine Learning Operations</a:t>
            </a:r>
            <a:endParaRPr lang="en-GB" sz="4000" i="1" dirty="0">
              <a:solidFill>
                <a:schemeClr val="tx2"/>
              </a:solidFill>
            </a:endParaRPr>
          </a:p>
        </p:txBody>
      </p:sp>
      <p:sp>
        <p:nvSpPr>
          <p:cNvPr id="6" name="Text Placeholder 5"/>
          <p:cNvSpPr>
            <a:spLocks noGrp="1"/>
          </p:cNvSpPr>
          <p:nvPr>
            <p:ph type="body" idx="10"/>
          </p:nvPr>
        </p:nvSpPr>
        <p:spPr>
          <a:xfrm>
            <a:off x="0" y="2571751"/>
            <a:ext cx="9144000" cy="1068264"/>
          </a:xfrm>
        </p:spPr>
        <p:txBody>
          <a:bodyPr>
            <a:noAutofit/>
          </a:bodyPr>
          <a:lstStyle/>
          <a:p>
            <a:pPr algn="ctr"/>
            <a:r>
              <a:rPr lang="en-US" sz="2400" dirty="0">
                <a:solidFill>
                  <a:schemeClr val="tx2"/>
                </a:solidFill>
              </a:rPr>
              <a:t>An Introduction</a:t>
            </a:r>
            <a:endParaRPr lang="en-US" sz="2400" dirty="0">
              <a:solidFill>
                <a:schemeClr val="tx2"/>
              </a:solidFill>
            </a:endParaRPr>
          </a:p>
        </p:txBody>
      </p:sp>
      <p:sp>
        <p:nvSpPr>
          <p:cNvPr id="3" name="TextBox 2"/>
          <p:cNvSpPr txBox="1"/>
          <p:nvPr/>
        </p:nvSpPr>
        <p:spPr>
          <a:xfrm>
            <a:off x="780585" y="4693706"/>
            <a:ext cx="7333803" cy="307777"/>
          </a:xfrm>
          <a:prstGeom prst="rect">
            <a:avLst/>
          </a:prstGeom>
          <a:noFill/>
        </p:spPr>
        <p:txBody>
          <a:bodyPr wrap="none" rtlCol="0">
            <a:spAutoFit/>
          </a:bodyPr>
          <a:lstStyle/>
          <a:p>
            <a:r>
              <a:rPr lang="en-US" sz="1400" dirty="0"/>
              <a:t>Acknowledgements: </a:t>
            </a:r>
            <a:r>
              <a:rPr lang="en-US" sz="1400" dirty="0"/>
              <a:t>Slides adapted from </a:t>
            </a:r>
            <a:r>
              <a:rPr lang="en-US" sz="1400" dirty="0">
                <a:solidFill>
                  <a:schemeClr val="tx2"/>
                </a:solidFill>
              </a:rPr>
              <a:t>Michal </a:t>
            </a:r>
            <a:r>
              <a:rPr lang="en-US" sz="1400" dirty="0" err="1">
                <a:solidFill>
                  <a:schemeClr val="tx2"/>
                </a:solidFill>
              </a:rPr>
              <a:t>Maciejewski</a:t>
            </a:r>
            <a:r>
              <a:rPr lang="en-US" sz="1400" dirty="0">
                <a:solidFill>
                  <a:schemeClr val="tx2"/>
                </a:solidFill>
              </a:rPr>
              <a:t>, Ryan Dawson &amp; Arun Kumar</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 name="Slide Number"/>
          <p:cNvSpPr txBox="1">
            <a:spLocks noGrp="1"/>
          </p:cNvSpPr>
          <p:nvPr>
            <p:ph type="sldNum" sz="quarter" idx="2"/>
          </p:nvPr>
        </p:nvSpPr>
        <p:spPr>
          <a:xfrm>
            <a:off x="7520055" y="4803219"/>
            <a:ext cx="138046" cy="201931"/>
          </a:xfrm>
          <a:prstGeom prst="rect">
            <a:avLst/>
          </a:prstGeom>
        </p:spPr>
        <p:txBody>
          <a:bodyPr/>
          <a:lstStyle/>
          <a:p>
            <a:fld id="{86CB4B4D-7CA3-9044-876B-883B54F8677D}" type="slidenum">
              <a:rPr/>
            </a:fld>
            <a:endParaRPr/>
          </a:p>
        </p:txBody>
      </p:sp>
      <p:sp>
        <p:nvSpPr>
          <p:cNvPr id="162" name="“Debt”: Creeping complexity in software management…"/>
          <p:cNvSpPr txBox="1"/>
          <p:nvPr/>
        </p:nvSpPr>
        <p:spPr>
          <a:xfrm>
            <a:off x="517922" y="1814096"/>
            <a:ext cx="7918847" cy="2776207"/>
          </a:xfrm>
          <a:prstGeom prst="rect">
            <a:avLst/>
          </a:prstGeom>
          <a:ln w="12700">
            <a:miter lim="400000"/>
          </a:ln>
        </p:spPr>
        <p:txBody>
          <a:bodyPr lIns="34289" rIns="34289">
            <a:normAutofit fontScale="87500" lnSpcReduction="20000"/>
          </a:bodyPr>
          <a:lstStyle/>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Debt</a:t>
            </a:r>
            <a:r>
              <a:rPr lang="en-US" dirty="0"/>
              <a:t>:</a:t>
            </a:r>
            <a:r>
              <a:rPr dirty="0"/>
              <a:t> Creeping complexity in software management</a:t>
            </a:r>
            <a:r>
              <a:rPr lang="en-US" dirty="0"/>
              <a:t> due to i</a:t>
            </a:r>
            <a:r>
              <a:rPr dirty="0"/>
              <a:t>nsidious errors</a:t>
            </a:r>
            <a:r>
              <a:rPr lang="en-US" dirty="0"/>
              <a:t>, </a:t>
            </a:r>
            <a:r>
              <a:rPr dirty="0"/>
              <a:t>failures; reduces productivity; raises costs</a:t>
            </a: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ML</a:t>
            </a:r>
            <a:r>
              <a:rPr lang="en-US" dirty="0"/>
              <a:t> applications</a:t>
            </a:r>
            <a:r>
              <a:rPr dirty="0"/>
              <a:t> face new</a:t>
            </a:r>
            <a:r>
              <a:rPr lang="en-IN" dirty="0"/>
              <a:t> </a:t>
            </a:r>
            <a:r>
              <a:rPr dirty="0">
                <a:sym typeface="+mn-ea"/>
              </a:rPr>
              <a:t>sources </a:t>
            </a:r>
            <a:r>
              <a:rPr dirty="0"/>
              <a:t>(vs deterministic software) of debt:</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Datasets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Data prep</a:t>
            </a:r>
            <a:r>
              <a:rPr lang="en-US" dirty="0"/>
              <a:t>aration &amp; </a:t>
            </a:r>
            <a:r>
              <a:rPr dirty="0"/>
              <a:t>featurization codes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Auxiliary configurations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Cross-tool/L</a:t>
            </a:r>
            <a:r>
              <a:rPr lang="en-US" dirty="0"/>
              <a:t>anguage</a:t>
            </a:r>
            <a:r>
              <a:rPr dirty="0"/>
              <a:t> dependencies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Concept evolution</a:t>
            </a:r>
            <a:r>
              <a:rPr lang="en-US" dirty="0"/>
              <a:t> or drift</a:t>
            </a:r>
            <a:endParaRPr dirty="0"/>
          </a:p>
        </p:txBody>
      </p:sp>
      <p:sp>
        <p:nvSpPr>
          <p:cNvPr id="163" name="Q: What sort of “debts” arise in real-world ML and why?"/>
          <p:cNvSpPr txBox="1"/>
          <p:nvPr/>
        </p:nvSpPr>
        <p:spPr>
          <a:xfrm>
            <a:off x="485776" y="1200346"/>
            <a:ext cx="8022430" cy="327803"/>
          </a:xfrm>
          <a:prstGeom prst="rect">
            <a:avLst/>
          </a:prstGeom>
          <a:ln w="12700">
            <a:miter lim="400000"/>
          </a:ln>
        </p:spPr>
        <p:txBody>
          <a:bodyPr lIns="34289" rIns="34289">
            <a:noAutofit/>
          </a:bodyPr>
          <a:lstStyle/>
          <a:p>
            <a:pPr algn="ctr">
              <a:lnSpc>
                <a:spcPct val="110000"/>
              </a:lnSpc>
              <a:spcBef>
                <a:spcPts val="450"/>
              </a:spcBef>
              <a:defRPr sz="2400" i="1">
                <a:solidFill>
                  <a:srgbClr val="535353"/>
                </a:solidFill>
                <a:latin typeface="Arial"/>
                <a:ea typeface="Arial"/>
                <a:cs typeface="Arial"/>
                <a:sym typeface="Arial"/>
              </a:defRPr>
            </a:pPr>
            <a:r>
              <a:rPr sz="2000" b="1" dirty="0"/>
              <a:t>Q:</a:t>
            </a:r>
            <a:r>
              <a:rPr sz="2000" dirty="0"/>
              <a:t> What sort of “debts” arise in real-world ML and why?</a:t>
            </a:r>
            <a:endParaRPr sz="2000" dirty="0"/>
          </a:p>
        </p:txBody>
      </p:sp>
      <p:grpSp>
        <p:nvGrpSpPr>
          <p:cNvPr id="166" name="Group"/>
          <p:cNvGrpSpPr/>
          <p:nvPr/>
        </p:nvGrpSpPr>
        <p:grpSpPr>
          <a:xfrm>
            <a:off x="1143000" y="0"/>
            <a:ext cx="6858000" cy="914400"/>
            <a:chOff x="0" y="0"/>
            <a:chExt cx="9144000" cy="1219200"/>
          </a:xfrm>
        </p:grpSpPr>
        <p:sp>
          <p:nvSpPr>
            <p:cNvPr id="164" name="Rectangle"/>
            <p:cNvSpPr/>
            <p:nvPr/>
          </p:nvSpPr>
          <p:spPr>
            <a:xfrm>
              <a:off x="0" y="0"/>
              <a:ext cx="9144000" cy="1219200"/>
            </a:xfrm>
            <a:prstGeom prst="rect">
              <a:avLst/>
            </a:prstGeom>
            <a:solidFill>
              <a:srgbClr val="404040"/>
            </a:solidFill>
            <a:ln w="12700" cap="flat">
              <a:noFill/>
              <a:miter lim="400000"/>
            </a:ln>
            <a:effectLst/>
          </p:spPr>
          <p:txBody>
            <a:bodyPr wrap="square" lIns="34289" tIns="34289" rIns="34289" bIns="34289" numCol="1" anchor="ctr">
              <a:noAutofit/>
            </a:bodyPr>
            <a:lstStyle/>
            <a:p>
              <a:pPr>
                <a:defRPr sz="4000">
                  <a:solidFill>
                    <a:srgbClr val="FFFFFF"/>
                  </a:solidFill>
                  <a:latin typeface="Arial"/>
                  <a:ea typeface="Arial"/>
                  <a:cs typeface="Arial"/>
                  <a:sym typeface="Arial"/>
                </a:defRPr>
              </a:pPr>
              <a:endParaRPr sz="3000"/>
            </a:p>
          </p:txBody>
        </p:sp>
        <p:sp>
          <p:nvSpPr>
            <p:cNvPr id="165" name="Technical Debt in ML Applications"/>
            <p:cNvSpPr txBox="1"/>
            <p:nvPr/>
          </p:nvSpPr>
          <p:spPr>
            <a:xfrm>
              <a:off x="0" y="255659"/>
              <a:ext cx="9144000" cy="707884"/>
            </a:xfrm>
            <a:prstGeom prst="rect">
              <a:avLst/>
            </a:prstGeom>
            <a:noFill/>
            <a:ln w="12700" cap="flat">
              <a:noFill/>
              <a:miter lim="400000"/>
            </a:ln>
            <a:effectLst/>
          </p:spPr>
          <p:txBody>
            <a:bodyPr wrap="square" lIns="34289" tIns="34289" rIns="34289" bIns="34289" numCol="1" anchor="ctr">
              <a:spAutoFit/>
            </a:bodyPr>
            <a:lstStyle>
              <a:lvl1pPr>
                <a:defRPr sz="4000">
                  <a:solidFill>
                    <a:srgbClr val="FFFFFF"/>
                  </a:solidFill>
                  <a:latin typeface="Arial"/>
                  <a:ea typeface="Arial"/>
                  <a:cs typeface="Arial"/>
                  <a:sym typeface="Arial"/>
                </a:defRPr>
              </a:lvl1pPr>
            </a:lstStyle>
            <a:p>
              <a:r>
                <a:rPr sz="3000"/>
                <a:t>  Technical Debt in ML Applications</a:t>
              </a:r>
              <a:endParaRPr sz="3000"/>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6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indefinite" fill="hold"/>
                                        <p:tgtEl>
                                          <p:spTgt spid="16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indefinite" fill="hold"/>
                                        <p:tgtEl>
                                          <p:spTgt spid="16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indefinite" fill="hold"/>
                                        <p:tgtEl>
                                          <p:spTgt spid="16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indefinite" fill="hold"/>
                                        <p:tgtEl>
                                          <p:spTgt spid="16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indefinite" fill="hold"/>
                                        <p:tgtEl>
                                          <p:spTgt spid="1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advAuto="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168" name="Slide Number"/>
          <p:cNvSpPr txBox="1">
            <a:spLocks noGrp="1"/>
          </p:cNvSpPr>
          <p:nvPr>
            <p:ph type="sldNum" sz="quarter" idx="2"/>
          </p:nvPr>
        </p:nvSpPr>
        <p:spPr>
          <a:xfrm>
            <a:off x="7520055" y="4803219"/>
            <a:ext cx="138046" cy="201931"/>
          </a:xfrm>
          <a:prstGeom prst="rect">
            <a:avLst/>
          </a:prstGeom>
        </p:spPr>
        <p:txBody>
          <a:bodyPr/>
          <a:lstStyle/>
          <a:p>
            <a:fld id="{86CB4B4D-7CA3-9044-876B-883B54F8677D}" type="slidenum">
              <a:rPr/>
            </a:fld>
            <a:endParaRPr/>
          </a:p>
        </p:txBody>
      </p:sp>
      <p:sp>
        <p:nvSpPr>
          <p:cNvPr id="169" name="ML model is a program derived from data, tested on data…"/>
          <p:cNvSpPr txBox="1"/>
          <p:nvPr/>
        </p:nvSpPr>
        <p:spPr>
          <a:xfrm>
            <a:off x="550070" y="1166394"/>
            <a:ext cx="7908130" cy="4027111"/>
          </a:xfrm>
          <a:prstGeom prst="rect">
            <a:avLst/>
          </a:prstGeom>
          <a:ln w="12700">
            <a:miter lim="400000"/>
          </a:ln>
        </p:spPr>
        <p:txBody>
          <a:bodyPr lIns="34289" rIns="34289">
            <a:normAutofit fontScale="70000" lnSpcReduction="20000"/>
          </a:bodyPr>
          <a:lstStyle/>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ML model is a program derived from data, tested on data</a:t>
            </a:r>
            <a:endParaRPr lang="en-US" b="1"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endParaRPr b="1"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This causes 4 main types of debts: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Lack of control over data sources/creators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Inherent entanglement of features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Lack of control over prediction consumers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Scale-related errors</a:t>
            </a:r>
            <a:endParaRPr lang="en-US"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Potential mitigation approaches: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Mutually intelligible versioning of data and ML</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Refactor sources by importance</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Authentication and control of API usage</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Test for deployment scale</a:t>
            </a:r>
            <a:endParaRPr dirty="0"/>
          </a:p>
        </p:txBody>
      </p:sp>
      <p:grpSp>
        <p:nvGrpSpPr>
          <p:cNvPr id="172" name="Group"/>
          <p:cNvGrpSpPr/>
          <p:nvPr/>
        </p:nvGrpSpPr>
        <p:grpSpPr>
          <a:xfrm>
            <a:off x="1143000" y="0"/>
            <a:ext cx="6858000" cy="914400"/>
            <a:chOff x="0" y="0"/>
            <a:chExt cx="9144000" cy="1219200"/>
          </a:xfrm>
        </p:grpSpPr>
        <p:sp>
          <p:nvSpPr>
            <p:cNvPr id="170" name="Rectangle"/>
            <p:cNvSpPr/>
            <p:nvPr/>
          </p:nvSpPr>
          <p:spPr>
            <a:xfrm>
              <a:off x="0" y="0"/>
              <a:ext cx="9144000" cy="1219200"/>
            </a:xfrm>
            <a:prstGeom prst="rect">
              <a:avLst/>
            </a:prstGeom>
            <a:solidFill>
              <a:srgbClr val="404040"/>
            </a:solidFill>
            <a:ln w="12700" cap="flat">
              <a:noFill/>
              <a:miter lim="400000"/>
            </a:ln>
            <a:effectLst/>
          </p:spPr>
          <p:txBody>
            <a:bodyPr wrap="square" lIns="34289" tIns="34289" rIns="34289" bIns="34289" numCol="1" anchor="ctr">
              <a:noAutofit/>
            </a:bodyPr>
            <a:lstStyle/>
            <a:p>
              <a:pPr>
                <a:defRPr sz="4000">
                  <a:solidFill>
                    <a:srgbClr val="FFFFFF"/>
                  </a:solidFill>
                  <a:latin typeface="Arial"/>
                  <a:ea typeface="Arial"/>
                  <a:cs typeface="Arial"/>
                  <a:sym typeface="Arial"/>
                </a:defRPr>
              </a:pPr>
              <a:endParaRPr sz="3000"/>
            </a:p>
          </p:txBody>
        </p:sp>
        <p:sp>
          <p:nvSpPr>
            <p:cNvPr id="171" name="Debt Source 1: Datasets"/>
            <p:cNvSpPr txBox="1"/>
            <p:nvPr/>
          </p:nvSpPr>
          <p:spPr>
            <a:xfrm>
              <a:off x="0" y="255659"/>
              <a:ext cx="9144000" cy="707884"/>
            </a:xfrm>
            <a:prstGeom prst="rect">
              <a:avLst/>
            </a:prstGeom>
            <a:noFill/>
            <a:ln w="12700" cap="flat">
              <a:noFill/>
              <a:miter lim="400000"/>
            </a:ln>
            <a:effectLst/>
          </p:spPr>
          <p:txBody>
            <a:bodyPr wrap="square" lIns="34289" tIns="34289" rIns="34289" bIns="34289" numCol="1" anchor="ctr">
              <a:spAutoFit/>
            </a:bodyPr>
            <a:lstStyle>
              <a:lvl1pPr>
                <a:defRPr sz="4000">
                  <a:solidFill>
                    <a:srgbClr val="FFFFFF"/>
                  </a:solidFill>
                  <a:latin typeface="Arial"/>
                  <a:ea typeface="Arial"/>
                  <a:cs typeface="Arial"/>
                  <a:sym typeface="Arial"/>
                </a:defRPr>
              </a:lvl1pPr>
            </a:lstStyle>
            <a:p>
              <a:r>
                <a:rPr sz="3000"/>
                <a:t>  Debt Source 1: Datasets</a:t>
              </a:r>
              <a:endParaRPr sz="3000"/>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indefinite" fill="hold"/>
                                        <p:tgtEl>
                                          <p:spTgt spid="16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indefinite" fill="hold"/>
                                        <p:tgtEl>
                                          <p:spTgt spid="16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indefinite" fill="hold"/>
                                        <p:tgtEl>
                                          <p:spTgt spid="16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indefinite" fill="hold"/>
                                        <p:tgtEl>
                                          <p:spTgt spid="16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indefinite" fill="hold"/>
                                        <p:tgtEl>
                                          <p:spTgt spid="16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indefinite" fill="hold"/>
                                        <p:tgtEl>
                                          <p:spTgt spid="16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indefinite" fill="hold"/>
                                        <p:tgtEl>
                                          <p:spTgt spid="16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indefinite" fill="hold"/>
                                        <p:tgtEl>
                                          <p:spTgt spid="16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indefinite" fill="hold"/>
                                        <p:tgtEl>
                                          <p:spTgt spid="16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indefinite" fill="hold"/>
                                        <p:tgtEl>
                                          <p:spTgt spid="16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indefinite" fill="hold"/>
                                        <p:tgtEl>
                                          <p:spTgt spid="16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indefinite" fill="hold"/>
                                        <p:tgtEl>
                                          <p:spTgt spid="16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advAuto="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174" name="Slide Number"/>
          <p:cNvSpPr txBox="1">
            <a:spLocks noGrp="1"/>
          </p:cNvSpPr>
          <p:nvPr>
            <p:ph type="sldNum" sz="quarter" idx="2"/>
          </p:nvPr>
        </p:nvSpPr>
        <p:spPr>
          <a:xfrm>
            <a:off x="7520055" y="4803219"/>
            <a:ext cx="138046" cy="201931"/>
          </a:xfrm>
          <a:prstGeom prst="rect">
            <a:avLst/>
          </a:prstGeom>
        </p:spPr>
        <p:txBody>
          <a:bodyPr/>
          <a:lstStyle/>
          <a:p>
            <a:fld id="{86CB4B4D-7CA3-9044-876B-883B54F8677D}" type="slidenum">
              <a:rPr/>
            </a:fld>
            <a:endParaRPr/>
          </a:p>
        </p:txBody>
      </p:sp>
      <p:sp>
        <p:nvSpPr>
          <p:cNvPr id="175" name="Raw data is seldom used as such in ML…"/>
          <p:cNvSpPr txBox="1"/>
          <p:nvPr/>
        </p:nvSpPr>
        <p:spPr>
          <a:xfrm>
            <a:off x="932259" y="1185446"/>
            <a:ext cx="7372349" cy="3918763"/>
          </a:xfrm>
          <a:prstGeom prst="rect">
            <a:avLst/>
          </a:prstGeom>
          <a:ln w="12700">
            <a:miter lim="400000"/>
          </a:ln>
        </p:spPr>
        <p:txBody>
          <a:bodyPr lIns="34289" rIns="34289">
            <a:normAutofit fontScale="85000" lnSpcReduction="20000"/>
          </a:bodyPr>
          <a:lstStyle/>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Raw data is seldom used as such in M</a:t>
            </a:r>
            <a:r>
              <a:rPr lang="en-US" b="1" dirty="0"/>
              <a:t>achine Learning</a:t>
            </a:r>
            <a:endParaRPr lang="en-US" b="1"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This causes 3 main types of debts: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Pipeline jungles </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Unstable</a:t>
            </a:r>
            <a:r>
              <a:rPr lang="en-US" dirty="0"/>
              <a:t> and I</a:t>
            </a:r>
            <a:r>
              <a:rPr dirty="0"/>
              <a:t>nconsistent prep/featurization</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Wasteful retention of non-useful features</a:t>
            </a:r>
            <a:endParaRPr lang="en-US" dirty="0"/>
          </a:p>
          <a:p>
            <a:pPr marL="381000" lvl="1">
              <a:lnSpc>
                <a:spcPct val="110000"/>
              </a:lnSpc>
              <a:spcBef>
                <a:spcPts val="450"/>
              </a:spcBef>
              <a:buSzPct val="100000"/>
              <a:defRPr sz="2400">
                <a:solidFill>
                  <a:srgbClr val="535353"/>
                </a:solidFill>
                <a:latin typeface="Arial"/>
                <a:ea typeface="Arial"/>
                <a:cs typeface="Arial"/>
                <a:sym typeface="Arial"/>
              </a:defRPr>
            </a:pP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Potential mitigation approaches: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API-based prep</a:t>
            </a:r>
            <a:r>
              <a:rPr lang="en-US" dirty="0"/>
              <a:t>aration &amp; </a:t>
            </a:r>
            <a:r>
              <a:rPr dirty="0"/>
              <a:t>featurization frameworks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Versioning of prep</a:t>
            </a:r>
            <a:r>
              <a:rPr lang="en-US" dirty="0"/>
              <a:t>aration &amp; </a:t>
            </a:r>
            <a:r>
              <a:rPr dirty="0"/>
              <a:t>featurization codes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Refactor feature use by importance</a:t>
            </a:r>
            <a:endParaRPr dirty="0"/>
          </a:p>
        </p:txBody>
      </p:sp>
      <p:grpSp>
        <p:nvGrpSpPr>
          <p:cNvPr id="178" name="Group"/>
          <p:cNvGrpSpPr/>
          <p:nvPr/>
        </p:nvGrpSpPr>
        <p:grpSpPr>
          <a:xfrm>
            <a:off x="489347" y="0"/>
            <a:ext cx="8440340" cy="914400"/>
            <a:chOff x="-863897" y="0"/>
            <a:chExt cx="10250827" cy="1219200"/>
          </a:xfrm>
        </p:grpSpPr>
        <p:sp>
          <p:nvSpPr>
            <p:cNvPr id="176" name="Rectangle"/>
            <p:cNvSpPr/>
            <p:nvPr/>
          </p:nvSpPr>
          <p:spPr>
            <a:xfrm>
              <a:off x="-863897" y="0"/>
              <a:ext cx="10250826" cy="1219200"/>
            </a:xfrm>
            <a:prstGeom prst="rect">
              <a:avLst/>
            </a:prstGeom>
            <a:solidFill>
              <a:srgbClr val="404040"/>
            </a:solidFill>
            <a:ln w="12700" cap="flat">
              <a:noFill/>
              <a:miter lim="400000"/>
            </a:ln>
            <a:effectLst/>
          </p:spPr>
          <p:txBody>
            <a:bodyPr wrap="square" lIns="34289" tIns="34289" rIns="34289" bIns="34289" numCol="1" anchor="ctr">
              <a:noAutofit/>
            </a:bodyPr>
            <a:lstStyle/>
            <a:p>
              <a:pPr>
                <a:defRPr sz="4000">
                  <a:solidFill>
                    <a:srgbClr val="FFFFFF"/>
                  </a:solidFill>
                  <a:latin typeface="Arial"/>
                  <a:ea typeface="Arial"/>
                  <a:cs typeface="Arial"/>
                  <a:sym typeface="Arial"/>
                </a:defRPr>
              </a:pPr>
              <a:endParaRPr sz="3000"/>
            </a:p>
          </p:txBody>
        </p:sp>
        <p:sp>
          <p:nvSpPr>
            <p:cNvPr id="177" name="Debt Source 2: Data prep/featurization"/>
            <p:cNvSpPr txBox="1"/>
            <p:nvPr/>
          </p:nvSpPr>
          <p:spPr>
            <a:xfrm>
              <a:off x="-785813" y="255659"/>
              <a:ext cx="10172743" cy="707884"/>
            </a:xfrm>
            <a:prstGeom prst="rect">
              <a:avLst/>
            </a:prstGeom>
            <a:noFill/>
            <a:ln w="12700" cap="flat">
              <a:noFill/>
              <a:miter lim="400000"/>
            </a:ln>
            <a:effectLst/>
          </p:spPr>
          <p:txBody>
            <a:bodyPr wrap="square" lIns="34289" tIns="34289" rIns="34289" bIns="34289" numCol="1" anchor="ctr">
              <a:spAutoFit/>
            </a:bodyPr>
            <a:lstStyle>
              <a:lvl1pPr>
                <a:defRPr sz="4000">
                  <a:solidFill>
                    <a:srgbClr val="FFFFFF"/>
                  </a:solidFill>
                  <a:latin typeface="Arial"/>
                  <a:ea typeface="Arial"/>
                  <a:cs typeface="Arial"/>
                  <a:sym typeface="Arial"/>
                </a:defRPr>
              </a:lvl1pPr>
            </a:lstStyle>
            <a:p>
              <a:r>
                <a:rPr sz="3000" dirty="0"/>
                <a:t>  Debt Source 2: Data prep</a:t>
              </a:r>
              <a:r>
                <a:rPr lang="en-US" sz="3000" dirty="0"/>
                <a:t>aration &amp; </a:t>
              </a:r>
              <a:r>
                <a:rPr sz="3000" dirty="0"/>
                <a:t>featurization</a:t>
              </a:r>
              <a:endParaRPr sz="3000" dirty="0"/>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indefinite" fill="hold"/>
                                        <p:tgtEl>
                                          <p:spTgt spid="17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indefinite" fill="hold"/>
                                        <p:tgtEl>
                                          <p:spTgt spid="17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indefinite" fill="hold"/>
                                        <p:tgtEl>
                                          <p:spTgt spid="1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indefinite" fill="hold"/>
                                        <p:tgtEl>
                                          <p:spTgt spid="1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indefinite" fill="hold"/>
                                        <p:tgtEl>
                                          <p:spTgt spid="1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indefinite" fill="hold"/>
                                        <p:tgtEl>
                                          <p:spTgt spid="17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indefinite" fill="hold"/>
                                        <p:tgtEl>
                                          <p:spTgt spid="17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indefinite" fill="hold"/>
                                        <p:tgtEl>
                                          <p:spTgt spid="17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indefinite" fill="hold"/>
                                        <p:tgtEl>
                                          <p:spTgt spid="17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indefinite" fill="hold"/>
                                        <p:tgtEl>
                                          <p:spTgt spid="1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a:off x="7520055" y="4803219"/>
            <a:ext cx="138046" cy="201931"/>
          </a:xfrm>
          <a:prstGeom prst="rect">
            <a:avLst/>
          </a:prstGeom>
        </p:spPr>
        <p:txBody>
          <a:bodyPr/>
          <a:lstStyle/>
          <a:p>
            <a:fld id="{86CB4B4D-7CA3-9044-876B-883B54F8677D}" type="slidenum">
              <a:rPr/>
            </a:fld>
            <a:endParaRPr/>
          </a:p>
        </p:txBody>
      </p:sp>
      <p:sp>
        <p:nvSpPr>
          <p:cNvPr id="181" name="Configs are ubiquitous in ML (code, training, prediction)…"/>
          <p:cNvSpPr txBox="1"/>
          <p:nvPr/>
        </p:nvSpPr>
        <p:spPr>
          <a:xfrm>
            <a:off x="642938" y="1185446"/>
            <a:ext cx="7729537" cy="3865185"/>
          </a:xfrm>
          <a:prstGeom prst="rect">
            <a:avLst/>
          </a:prstGeom>
          <a:ln w="12700">
            <a:miter lim="400000"/>
          </a:ln>
        </p:spPr>
        <p:txBody>
          <a:bodyPr lIns="34289" rIns="34289">
            <a:normAutofit fontScale="85000" lnSpcReduction="20000"/>
          </a:bodyPr>
          <a:lstStyle/>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Configs are ubiquitous in ML (code, training, prediction)</a:t>
            </a:r>
            <a:endParaRPr lang="en-US" b="1"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This causes 3 main types of debts: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Manual config management; forgotten configs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Wrong config values; </a:t>
            </a:r>
            <a:r>
              <a:rPr lang="en-US" dirty="0"/>
              <a:t>S</a:t>
            </a:r>
            <a:r>
              <a:rPr dirty="0"/>
              <a:t>ilent failures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Dead experimentation code</a:t>
            </a:r>
            <a:r>
              <a:rPr lang="en-US" dirty="0"/>
              <a:t> </a:t>
            </a:r>
            <a:r>
              <a:rPr dirty="0"/>
              <a:t>paths</a:t>
            </a:r>
            <a:endParaRPr lang="en-US" dirty="0"/>
          </a:p>
          <a:p>
            <a:pPr marL="381000" lvl="1">
              <a:lnSpc>
                <a:spcPct val="110000"/>
              </a:lnSpc>
              <a:spcBef>
                <a:spcPts val="450"/>
              </a:spcBef>
              <a:buSzPct val="100000"/>
              <a:defRPr sz="2400">
                <a:solidFill>
                  <a:srgbClr val="535353"/>
                </a:solidFill>
                <a:latin typeface="Arial"/>
                <a:ea typeface="Arial"/>
                <a:cs typeface="Arial"/>
                <a:sym typeface="Arial"/>
              </a:defRPr>
            </a:pP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Potential mitigation approaches: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API-based config management</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Automated tests/analyses to vet configs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Automated experimentation/metadata handling</a:t>
            </a:r>
            <a:endParaRPr dirty="0"/>
          </a:p>
        </p:txBody>
      </p:sp>
      <p:grpSp>
        <p:nvGrpSpPr>
          <p:cNvPr id="184" name="Group"/>
          <p:cNvGrpSpPr/>
          <p:nvPr/>
        </p:nvGrpSpPr>
        <p:grpSpPr>
          <a:xfrm>
            <a:off x="1143000" y="0"/>
            <a:ext cx="6858000" cy="914400"/>
            <a:chOff x="0" y="0"/>
            <a:chExt cx="9144000" cy="1219200"/>
          </a:xfrm>
        </p:grpSpPr>
        <p:sp>
          <p:nvSpPr>
            <p:cNvPr id="182" name="Rectangle"/>
            <p:cNvSpPr/>
            <p:nvPr/>
          </p:nvSpPr>
          <p:spPr>
            <a:xfrm>
              <a:off x="0" y="0"/>
              <a:ext cx="9144000" cy="1219200"/>
            </a:xfrm>
            <a:prstGeom prst="rect">
              <a:avLst/>
            </a:prstGeom>
            <a:solidFill>
              <a:srgbClr val="404040"/>
            </a:solidFill>
            <a:ln w="12700" cap="flat">
              <a:noFill/>
              <a:miter lim="400000"/>
            </a:ln>
            <a:effectLst/>
          </p:spPr>
          <p:txBody>
            <a:bodyPr wrap="square" lIns="34289" tIns="34289" rIns="34289" bIns="34289" numCol="1" anchor="ctr">
              <a:noAutofit/>
            </a:bodyPr>
            <a:lstStyle/>
            <a:p>
              <a:pPr>
                <a:defRPr sz="4000">
                  <a:solidFill>
                    <a:srgbClr val="FFFFFF"/>
                  </a:solidFill>
                  <a:latin typeface="Arial"/>
                  <a:ea typeface="Arial"/>
                  <a:cs typeface="Arial"/>
                  <a:sym typeface="Arial"/>
                </a:defRPr>
              </a:pPr>
              <a:endParaRPr sz="3000"/>
            </a:p>
          </p:txBody>
        </p:sp>
        <p:sp>
          <p:nvSpPr>
            <p:cNvPr id="183" name="Debt Source 3: Auxiliary configs"/>
            <p:cNvSpPr txBox="1"/>
            <p:nvPr/>
          </p:nvSpPr>
          <p:spPr>
            <a:xfrm>
              <a:off x="0" y="255659"/>
              <a:ext cx="9144000" cy="707884"/>
            </a:xfrm>
            <a:prstGeom prst="rect">
              <a:avLst/>
            </a:prstGeom>
            <a:noFill/>
            <a:ln w="12700" cap="flat">
              <a:noFill/>
              <a:miter lim="400000"/>
            </a:ln>
            <a:effectLst/>
          </p:spPr>
          <p:txBody>
            <a:bodyPr wrap="square" lIns="34289" tIns="34289" rIns="34289" bIns="34289" numCol="1" anchor="ctr">
              <a:spAutoFit/>
            </a:bodyPr>
            <a:lstStyle>
              <a:lvl1pPr>
                <a:defRPr sz="4000">
                  <a:solidFill>
                    <a:srgbClr val="FFFFFF"/>
                  </a:solidFill>
                  <a:latin typeface="Arial"/>
                  <a:ea typeface="Arial"/>
                  <a:cs typeface="Arial"/>
                  <a:sym typeface="Arial"/>
                </a:defRPr>
              </a:lvl1pPr>
            </a:lstStyle>
            <a:p>
              <a:r>
                <a:rPr sz="3000" dirty="0"/>
                <a:t>  Debt Source 3: Auxiliary </a:t>
              </a:r>
              <a:r>
                <a:rPr lang="en-US" sz="3000" dirty="0"/>
                <a:t>C</a:t>
              </a:r>
              <a:r>
                <a:rPr sz="3000" dirty="0"/>
                <a:t>onfigs</a:t>
              </a:r>
              <a:endParaRPr sz="3000" dirty="0"/>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indefinite" fill="hold"/>
                                        <p:tgtEl>
                                          <p:spTgt spid="18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indefinite" fill="hold"/>
                                        <p:tgtEl>
                                          <p:spTgt spid="18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indefinite" fill="hold"/>
                                        <p:tgtEl>
                                          <p:spTgt spid="18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indefinite" fill="hold"/>
                                        <p:tgtEl>
                                          <p:spTgt spid="18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indefinite" fill="hold"/>
                                        <p:tgtEl>
                                          <p:spTgt spid="18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indefinite" fill="hold"/>
                                        <p:tgtEl>
                                          <p:spTgt spid="18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indefinite" fill="hold"/>
                                        <p:tgtEl>
                                          <p:spTgt spid="18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indefinite" fill="hold"/>
                                        <p:tgtEl>
                                          <p:spTgt spid="18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indefinite" fill="hold"/>
                                        <p:tgtEl>
                                          <p:spTgt spid="18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indefinite" fill="hold"/>
                                        <p:tgtEl>
                                          <p:spTgt spid="18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advAuto="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186"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87" name="End-to-end ML workflows often straddle multiple tools/PLs…"/>
          <p:cNvSpPr txBox="1"/>
          <p:nvPr/>
        </p:nvSpPr>
        <p:spPr>
          <a:xfrm>
            <a:off x="357189" y="1185446"/>
            <a:ext cx="8451056" cy="3665160"/>
          </a:xfrm>
          <a:prstGeom prst="rect">
            <a:avLst/>
          </a:prstGeom>
          <a:ln w="12700">
            <a:miter lim="400000"/>
          </a:ln>
        </p:spPr>
        <p:txBody>
          <a:bodyPr lIns="34289" rIns="34289">
            <a:normAutofit fontScale="92500" lnSpcReduction="10000"/>
          </a:bodyPr>
          <a:lstStyle/>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End-to-end ML workflows often straddle multiple tools/PLs</a:t>
            </a:r>
            <a:endParaRPr lang="en-US" b="1"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This causes 2 main types of debts: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Glue code</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Abstraction debt</a:t>
            </a:r>
            <a:endParaRPr lang="en-US" dirty="0"/>
          </a:p>
          <a:p>
            <a:pPr marL="381000" lvl="1">
              <a:lnSpc>
                <a:spcPct val="110000"/>
              </a:lnSpc>
              <a:spcBef>
                <a:spcPts val="450"/>
              </a:spcBef>
              <a:buSzPct val="100000"/>
              <a:defRPr sz="2400">
                <a:solidFill>
                  <a:srgbClr val="535353"/>
                </a:solidFill>
                <a:latin typeface="Arial"/>
                <a:ea typeface="Arial"/>
                <a:cs typeface="Arial"/>
                <a:sym typeface="Arial"/>
              </a:defRPr>
            </a:pP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Potential mitigation approaches: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Encapsulation with multiple levels of APIs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Standardize execution engines/frameworks</a:t>
            </a:r>
            <a:endParaRPr dirty="0"/>
          </a:p>
        </p:txBody>
      </p:sp>
      <p:grpSp>
        <p:nvGrpSpPr>
          <p:cNvPr id="190" name="Group"/>
          <p:cNvGrpSpPr/>
          <p:nvPr/>
        </p:nvGrpSpPr>
        <p:grpSpPr>
          <a:xfrm>
            <a:off x="1143000" y="0"/>
            <a:ext cx="6858000" cy="914400"/>
            <a:chOff x="0" y="0"/>
            <a:chExt cx="9144000" cy="1219200"/>
          </a:xfrm>
        </p:grpSpPr>
        <p:sp>
          <p:nvSpPr>
            <p:cNvPr id="188" name="Rectangle"/>
            <p:cNvSpPr/>
            <p:nvPr/>
          </p:nvSpPr>
          <p:spPr>
            <a:xfrm>
              <a:off x="0" y="0"/>
              <a:ext cx="9144000" cy="1219200"/>
            </a:xfrm>
            <a:prstGeom prst="rect">
              <a:avLst/>
            </a:prstGeom>
            <a:solidFill>
              <a:srgbClr val="404040"/>
            </a:solidFill>
            <a:ln w="12700" cap="flat">
              <a:noFill/>
              <a:miter lim="400000"/>
            </a:ln>
            <a:effectLst/>
          </p:spPr>
          <p:txBody>
            <a:bodyPr wrap="square" lIns="34289" tIns="34289" rIns="34289" bIns="34289" numCol="1" anchor="ctr">
              <a:noAutofit/>
            </a:bodyPr>
            <a:lstStyle/>
            <a:p>
              <a:pPr>
                <a:defRPr sz="4000">
                  <a:solidFill>
                    <a:srgbClr val="FFFFFF"/>
                  </a:solidFill>
                  <a:latin typeface="Arial"/>
                  <a:ea typeface="Arial"/>
                  <a:cs typeface="Arial"/>
                  <a:sym typeface="Arial"/>
                </a:defRPr>
              </a:pPr>
              <a:endParaRPr sz="3000"/>
            </a:p>
          </p:txBody>
        </p:sp>
        <p:sp>
          <p:nvSpPr>
            <p:cNvPr id="189" name="Debt Source 4: Cross dependencies"/>
            <p:cNvSpPr txBox="1"/>
            <p:nvPr/>
          </p:nvSpPr>
          <p:spPr>
            <a:xfrm>
              <a:off x="0" y="256964"/>
              <a:ext cx="9144000" cy="705273"/>
            </a:xfrm>
            <a:prstGeom prst="rect">
              <a:avLst/>
            </a:prstGeom>
            <a:noFill/>
            <a:ln w="12700" cap="flat">
              <a:noFill/>
              <a:miter lim="400000"/>
            </a:ln>
            <a:effectLst/>
          </p:spPr>
          <p:txBody>
            <a:bodyPr wrap="square" lIns="34289" tIns="34289" rIns="34289" bIns="34289" numCol="1" anchor="ctr">
              <a:spAutoFit/>
            </a:bodyPr>
            <a:lstStyle>
              <a:lvl1pPr>
                <a:defRPr sz="4000">
                  <a:solidFill>
                    <a:srgbClr val="FFFFFF"/>
                  </a:solidFill>
                  <a:latin typeface="Arial"/>
                  <a:ea typeface="Arial"/>
                  <a:cs typeface="Arial"/>
                  <a:sym typeface="Arial"/>
                </a:defRPr>
              </a:lvl1pPr>
            </a:lstStyle>
            <a:p>
              <a:r>
                <a:rPr sz="3000"/>
                <a:t>  Debt Source 4: Cross </a:t>
              </a:r>
              <a:r>
                <a:rPr lang="en-IN" sz="3000"/>
                <a:t>D</a:t>
              </a:r>
              <a:r>
                <a:rPr sz="3000"/>
                <a:t>ependencies</a:t>
              </a:r>
              <a:endParaRPr sz="3000"/>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indefinite" fill="hold"/>
                                        <p:tgtEl>
                                          <p:spTgt spid="18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indefinite" fill="hold"/>
                                        <p:tgtEl>
                                          <p:spTgt spid="18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indefinite" fill="hold"/>
                                        <p:tgtEl>
                                          <p:spTgt spid="1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indefinite" fill="hold"/>
                                        <p:tgtEl>
                                          <p:spTgt spid="1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indefinite" fill="hold"/>
                                        <p:tgtEl>
                                          <p:spTgt spid="1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indefinite" fill="hold"/>
                                        <p:tgtEl>
                                          <p:spTgt spid="1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indefinite" fill="hold"/>
                                        <p:tgtEl>
                                          <p:spTgt spid="1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indefinite" fill="hold"/>
                                        <p:tgtEl>
                                          <p:spTgt spid="1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advAuto="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19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93" name="ML is coupled to application’s underlying concept/distribution…"/>
          <p:cNvSpPr txBox="1"/>
          <p:nvPr/>
        </p:nvSpPr>
        <p:spPr>
          <a:xfrm>
            <a:off x="285750" y="1185446"/>
            <a:ext cx="8793956" cy="3736598"/>
          </a:xfrm>
          <a:prstGeom prst="rect">
            <a:avLst/>
          </a:prstGeom>
          <a:ln w="12700">
            <a:miter lim="400000"/>
          </a:ln>
        </p:spPr>
        <p:txBody>
          <a:bodyPr lIns="34289" rIns="34289">
            <a:normAutofit fontScale="92500" lnSpcReduction="10000"/>
          </a:bodyPr>
          <a:lstStyle/>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ML is coupled to application’s underlying concept/distribution</a:t>
            </a:r>
            <a:endParaRPr lang="en-US" b="1"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This causes 2 main types of debts: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Concept drift</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Feedback loops</a:t>
            </a:r>
            <a:endParaRPr lang="en-US"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endParaRPr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Potential mitigation approaches:</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Monitoring and actionable recourse</a:t>
            </a:r>
            <a:endParaRPr dirty="0"/>
          </a:p>
          <a:p>
            <a:pPr marL="621665" lvl="1" indent="-240665">
              <a:lnSpc>
                <a:spcPct val="110000"/>
              </a:lnSpc>
              <a:spcBef>
                <a:spcPts val="450"/>
              </a:spcBef>
              <a:buSzPct val="100000"/>
              <a:buAutoNum type="arabicPeriod"/>
              <a:defRPr sz="2400">
                <a:solidFill>
                  <a:srgbClr val="535353"/>
                </a:solidFill>
                <a:latin typeface="Arial"/>
                <a:ea typeface="Arial"/>
                <a:cs typeface="Arial"/>
                <a:sym typeface="Arial"/>
              </a:defRPr>
            </a:pPr>
            <a:r>
              <a:rPr dirty="0"/>
              <a:t>Organization-wide A/B test controls</a:t>
            </a:r>
            <a:endParaRPr dirty="0"/>
          </a:p>
        </p:txBody>
      </p:sp>
      <p:grpSp>
        <p:nvGrpSpPr>
          <p:cNvPr id="196" name="Group"/>
          <p:cNvGrpSpPr/>
          <p:nvPr/>
        </p:nvGrpSpPr>
        <p:grpSpPr>
          <a:xfrm>
            <a:off x="1143000" y="0"/>
            <a:ext cx="6858000" cy="914400"/>
            <a:chOff x="0" y="0"/>
            <a:chExt cx="9144000" cy="1219200"/>
          </a:xfrm>
        </p:grpSpPr>
        <p:sp>
          <p:nvSpPr>
            <p:cNvPr id="194" name="Rectangle"/>
            <p:cNvSpPr/>
            <p:nvPr/>
          </p:nvSpPr>
          <p:spPr>
            <a:xfrm>
              <a:off x="0" y="0"/>
              <a:ext cx="9144000" cy="1219200"/>
            </a:xfrm>
            <a:prstGeom prst="rect">
              <a:avLst/>
            </a:prstGeom>
            <a:solidFill>
              <a:srgbClr val="404040"/>
            </a:solidFill>
            <a:ln w="12700" cap="flat">
              <a:noFill/>
              <a:miter lim="400000"/>
            </a:ln>
            <a:effectLst/>
          </p:spPr>
          <p:txBody>
            <a:bodyPr wrap="square" lIns="34289" tIns="34289" rIns="34289" bIns="34289" numCol="1" anchor="ctr">
              <a:noAutofit/>
            </a:bodyPr>
            <a:lstStyle/>
            <a:p>
              <a:pPr>
                <a:defRPr sz="4000">
                  <a:solidFill>
                    <a:srgbClr val="FFFFFF"/>
                  </a:solidFill>
                  <a:latin typeface="Arial"/>
                  <a:ea typeface="Arial"/>
                  <a:cs typeface="Arial"/>
                  <a:sym typeface="Arial"/>
                </a:defRPr>
              </a:pPr>
              <a:endParaRPr sz="3000"/>
            </a:p>
          </p:txBody>
        </p:sp>
        <p:sp>
          <p:nvSpPr>
            <p:cNvPr id="195" name="Debt Source 5: Concept Evolution"/>
            <p:cNvSpPr txBox="1"/>
            <p:nvPr/>
          </p:nvSpPr>
          <p:spPr>
            <a:xfrm>
              <a:off x="0" y="255659"/>
              <a:ext cx="9144000" cy="707884"/>
            </a:xfrm>
            <a:prstGeom prst="rect">
              <a:avLst/>
            </a:prstGeom>
            <a:noFill/>
            <a:ln w="12700" cap="flat">
              <a:noFill/>
              <a:miter lim="400000"/>
            </a:ln>
            <a:effectLst/>
          </p:spPr>
          <p:txBody>
            <a:bodyPr wrap="square" lIns="34289" tIns="34289" rIns="34289" bIns="34289" numCol="1" anchor="ctr">
              <a:spAutoFit/>
            </a:bodyPr>
            <a:lstStyle>
              <a:lvl1pPr>
                <a:defRPr sz="4000">
                  <a:solidFill>
                    <a:srgbClr val="FFFFFF"/>
                  </a:solidFill>
                  <a:latin typeface="Arial"/>
                  <a:ea typeface="Arial"/>
                  <a:cs typeface="Arial"/>
                  <a:sym typeface="Arial"/>
                </a:defRPr>
              </a:lvl1pPr>
            </a:lstStyle>
            <a:p>
              <a:r>
                <a:rPr sz="3000"/>
                <a:t>  Debt Source 5: Concept Evolution</a:t>
              </a:r>
              <a:endParaRPr sz="3000"/>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indefinite" fill="hold"/>
                                        <p:tgtEl>
                                          <p:spTgt spid="19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indefinite" fill="hold"/>
                                        <p:tgtEl>
                                          <p:spTgt spid="19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indefinite" fill="hold"/>
                                        <p:tgtEl>
                                          <p:spTgt spid="19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indefinite" fill="hold"/>
                                        <p:tgtEl>
                                          <p:spTgt spid="19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indefinite" fill="hold"/>
                                        <p:tgtEl>
                                          <p:spTgt spid="19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indefinite" fill="hold"/>
                                        <p:tgtEl>
                                          <p:spTgt spid="19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indefinite" fill="hold"/>
                                        <p:tgtEl>
                                          <p:spTgt spid="19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indefinite" fill="hold"/>
                                        <p:tgtEl>
                                          <p:spTgt spid="19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advAuto="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271" name="Goal: Pay off ML technical debt for modern ML…"/>
          <p:cNvSpPr txBox="1"/>
          <p:nvPr/>
        </p:nvSpPr>
        <p:spPr>
          <a:xfrm>
            <a:off x="364331" y="1200346"/>
            <a:ext cx="8215313" cy="3653831"/>
          </a:xfrm>
          <a:prstGeom prst="rect">
            <a:avLst/>
          </a:prstGeom>
          <a:ln w="12700">
            <a:miter lim="400000"/>
          </a:ln>
        </p:spPr>
        <p:txBody>
          <a:bodyPr lIns="34289" rIns="34289">
            <a:normAutofit fontScale="92500" lnSpcReduction="20000"/>
          </a:bodyPr>
          <a:lstStyle/>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Goal:</a:t>
            </a:r>
            <a:r>
              <a:rPr dirty="0"/>
              <a:t> Pay off technical debt </a:t>
            </a:r>
            <a:r>
              <a:rPr lang="en-US" dirty="0"/>
              <a:t>of</a:t>
            </a:r>
            <a:r>
              <a:rPr dirty="0"/>
              <a:t> </a:t>
            </a:r>
            <a:r>
              <a:rPr i="1" dirty="0"/>
              <a:t>modern ML</a:t>
            </a:r>
            <a:r>
              <a:rPr lang="en-US" i="1" dirty="0"/>
              <a:t> systems</a:t>
            </a:r>
            <a:endParaRPr lang="en-US" i="1"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endParaRPr i="1" dirty="0"/>
          </a:p>
          <a:p>
            <a:pPr marL="257175"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dirty="0"/>
              <a:t>No consensus yet on “canonical” architecture but 3 things:</a:t>
            </a:r>
            <a:endParaRPr dirty="0"/>
          </a:p>
          <a:p>
            <a:pPr marL="600075" lvl="1"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End-to-end governance</a:t>
            </a:r>
            <a:r>
              <a:rPr dirty="0"/>
              <a:t>: access control, versioning, usage control, deployment support, monitoring</a:t>
            </a:r>
            <a:endParaRPr dirty="0"/>
          </a:p>
          <a:p>
            <a:pPr marL="600075" lvl="1"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Share components</a:t>
            </a:r>
            <a:r>
              <a:rPr dirty="0"/>
              <a:t> across apps/ users; less glue code, more code reuse, more automation</a:t>
            </a:r>
            <a:endParaRPr dirty="0"/>
          </a:p>
          <a:p>
            <a:pPr marL="600075" lvl="1" indent="-257175">
              <a:lnSpc>
                <a:spcPct val="110000"/>
              </a:lnSpc>
              <a:spcBef>
                <a:spcPts val="450"/>
              </a:spcBef>
              <a:buClr>
                <a:srgbClr val="92D050"/>
              </a:buClr>
              <a:buSzPct val="100000"/>
              <a:buChar char="❖"/>
              <a:defRPr sz="2400">
                <a:solidFill>
                  <a:srgbClr val="535353"/>
                </a:solidFill>
                <a:latin typeface="Arial"/>
                <a:ea typeface="Arial"/>
                <a:cs typeface="Arial"/>
                <a:sym typeface="Arial"/>
              </a:defRPr>
            </a:pPr>
            <a:r>
              <a:rPr b="1" dirty="0"/>
              <a:t>Standardization of APIs</a:t>
            </a:r>
            <a:r>
              <a:rPr dirty="0"/>
              <a:t> for data, features, ML code, configs; lower abstraction debt, fewer pipeline jungles, less manual handling/errors</a:t>
            </a:r>
            <a:endParaRPr dirty="0"/>
          </a:p>
        </p:txBody>
      </p:sp>
      <p:grpSp>
        <p:nvGrpSpPr>
          <p:cNvPr id="274" name="Group"/>
          <p:cNvGrpSpPr/>
          <p:nvPr/>
        </p:nvGrpSpPr>
        <p:grpSpPr>
          <a:xfrm>
            <a:off x="1143000" y="0"/>
            <a:ext cx="6858000" cy="914400"/>
            <a:chOff x="0" y="0"/>
            <a:chExt cx="9144000" cy="1219200"/>
          </a:xfrm>
        </p:grpSpPr>
        <p:sp>
          <p:nvSpPr>
            <p:cNvPr id="272" name="Rectangle"/>
            <p:cNvSpPr/>
            <p:nvPr/>
          </p:nvSpPr>
          <p:spPr>
            <a:xfrm>
              <a:off x="0" y="0"/>
              <a:ext cx="9144000" cy="1219200"/>
            </a:xfrm>
            <a:prstGeom prst="rect">
              <a:avLst/>
            </a:prstGeom>
            <a:solidFill>
              <a:srgbClr val="404040"/>
            </a:solidFill>
            <a:ln w="12700" cap="flat">
              <a:noFill/>
              <a:miter lim="400000"/>
            </a:ln>
            <a:effectLst/>
          </p:spPr>
          <p:txBody>
            <a:bodyPr wrap="square" lIns="34289" tIns="34289" rIns="34289" bIns="34289" numCol="1" anchor="ctr">
              <a:noAutofit/>
            </a:bodyPr>
            <a:lstStyle/>
            <a:p>
              <a:pPr>
                <a:defRPr sz="4000">
                  <a:solidFill>
                    <a:srgbClr val="FFFFFF"/>
                  </a:solidFill>
                  <a:latin typeface="Arial"/>
                  <a:ea typeface="Arial"/>
                  <a:cs typeface="Arial"/>
                  <a:sym typeface="Arial"/>
                </a:defRPr>
              </a:pPr>
              <a:endParaRPr sz="3000"/>
            </a:p>
          </p:txBody>
        </p:sp>
        <p:sp>
          <p:nvSpPr>
            <p:cNvPr id="273" name="Introducing ML Platforms"/>
            <p:cNvSpPr txBox="1"/>
            <p:nvPr/>
          </p:nvSpPr>
          <p:spPr>
            <a:xfrm>
              <a:off x="0" y="255659"/>
              <a:ext cx="9144000" cy="707884"/>
            </a:xfrm>
            <a:prstGeom prst="rect">
              <a:avLst/>
            </a:prstGeom>
            <a:noFill/>
            <a:ln w="12700" cap="flat">
              <a:noFill/>
              <a:miter lim="400000"/>
            </a:ln>
            <a:effectLst/>
          </p:spPr>
          <p:txBody>
            <a:bodyPr wrap="square" lIns="34289" tIns="34289" rIns="34289" bIns="34289" numCol="1" anchor="ctr">
              <a:spAutoFit/>
            </a:bodyPr>
            <a:lstStyle>
              <a:lvl1pPr>
                <a:defRPr sz="4000">
                  <a:solidFill>
                    <a:srgbClr val="FFFFFF"/>
                  </a:solidFill>
                  <a:latin typeface="Arial"/>
                  <a:ea typeface="Arial"/>
                  <a:cs typeface="Arial"/>
                  <a:sym typeface="Arial"/>
                </a:defRPr>
              </a:lvl1pPr>
            </a:lstStyle>
            <a:p>
              <a:r>
                <a:rPr sz="3000"/>
                <a:t>  Introducing ML Platforms</a:t>
              </a:r>
              <a:endParaRPr sz="3000"/>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indefinite" fill="hold"/>
                                        <p:tgtEl>
                                          <p:spTgt spid="27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indefinite" fill="hold"/>
                                        <p:tgtEl>
                                          <p:spTgt spid="27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indefinite" fill="hold"/>
                                        <p:tgtEl>
                                          <p:spTgt spid="2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indefinite" fill="hold"/>
                                        <p:tgtEl>
                                          <p:spTgt spid="2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indefinite" fill="hold"/>
                                        <p:tgtEl>
                                          <p:spTgt spid="2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indefinite" fill="hold"/>
                                        <p:tgtEl>
                                          <p:spTgt spid="2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bldLvl="5" animBg="1" advAuto="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26"/>
          <p:cNvSpPr txBox="1">
            <a:spLocks noGrp="1"/>
          </p:cNvSpPr>
          <p:nvPr>
            <p:ph type="body" idx="1"/>
          </p:nvPr>
        </p:nvSpPr>
        <p:spPr>
          <a:xfrm>
            <a:off x="1816800" y="2206750"/>
            <a:ext cx="8463300" cy="219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dirty="0"/>
              <a:t>Data Storage: Raw data to build model from.</a:t>
            </a:r>
            <a:endParaRPr dirty="0"/>
          </a:p>
          <a:p>
            <a:pPr marL="0" lvl="0" indent="0" algn="l" rtl="0">
              <a:spcBef>
                <a:spcPts val="1200"/>
              </a:spcBef>
              <a:spcAft>
                <a:spcPts val="0"/>
              </a:spcAft>
              <a:buNone/>
            </a:pPr>
            <a:r>
              <a:rPr lang="en-GB" dirty="0"/>
              <a:t>Processing: Cleaning and feature extraction.</a:t>
            </a:r>
            <a:endParaRPr dirty="0"/>
          </a:p>
          <a:p>
            <a:pPr marL="0" lvl="0" indent="0" algn="l" rtl="0">
              <a:spcBef>
                <a:spcPts val="1200"/>
              </a:spcBef>
              <a:spcAft>
                <a:spcPts val="0"/>
              </a:spcAft>
              <a:buNone/>
            </a:pPr>
            <a:r>
              <a:rPr lang="en-GB" dirty="0"/>
              <a:t>Experiments: Figuring out which models might work.</a:t>
            </a:r>
            <a:endParaRPr dirty="0"/>
          </a:p>
          <a:p>
            <a:pPr marL="0" lvl="0" indent="0" algn="l" rtl="0">
              <a:spcBef>
                <a:spcPts val="1200"/>
              </a:spcBef>
              <a:spcAft>
                <a:spcPts val="0"/>
              </a:spcAft>
              <a:buNone/>
            </a:pPr>
            <a:r>
              <a:rPr lang="en-GB" dirty="0"/>
              <a:t>Validation: Checking the models.</a:t>
            </a:r>
            <a:endParaRPr dirty="0"/>
          </a:p>
          <a:p>
            <a:pPr marL="0" lvl="0" indent="0" algn="l" rtl="0">
              <a:spcBef>
                <a:spcPts val="1200"/>
              </a:spcBef>
              <a:spcAft>
                <a:spcPts val="0"/>
              </a:spcAft>
              <a:buNone/>
            </a:pPr>
            <a:r>
              <a:rPr lang="en-GB" dirty="0"/>
              <a:t>Training Runs: Build model with more data.</a:t>
            </a:r>
            <a:endParaRPr dirty="0"/>
          </a:p>
          <a:p>
            <a:pPr marL="0" lvl="0" indent="0" algn="l" rtl="0">
              <a:spcBef>
                <a:spcPts val="1200"/>
              </a:spcBef>
              <a:spcAft>
                <a:spcPts val="0"/>
              </a:spcAft>
              <a:buNone/>
            </a:pPr>
            <a:r>
              <a:rPr lang="en-GB" dirty="0"/>
              <a:t>Rollout: Take to prod.</a:t>
            </a:r>
            <a:endParaRPr dirty="0"/>
          </a:p>
          <a:p>
            <a:pPr marL="0" lvl="0" indent="0" algn="l" rtl="0">
              <a:spcBef>
                <a:spcPts val="1200"/>
              </a:spcBef>
              <a:spcAft>
                <a:spcPts val="1200"/>
              </a:spcAft>
              <a:buNone/>
            </a:pPr>
            <a:r>
              <a:rPr lang="en-GB" dirty="0"/>
              <a:t>Monitoring: Ensure it keeps working.</a:t>
            </a:r>
            <a:endParaRPr dirty="0"/>
          </a:p>
        </p:txBody>
      </p:sp>
      <p:sp>
        <p:nvSpPr>
          <p:cNvPr id="217" name="Google Shape;21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
        <p:nvSpPr>
          <p:cNvPr id="218" name="Google Shape;21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z="800">
                <a:solidFill>
                  <a:srgbClr val="D9D9D9"/>
                </a:solidFill>
                <a:latin typeface="Inter Light" panose="02000403000000020004"/>
                <a:ea typeface="Inter Light" panose="02000403000000020004"/>
                <a:cs typeface="Inter Light" panose="02000403000000020004"/>
                <a:sym typeface="Inter Light" panose="02000403000000020004"/>
              </a:rPr>
            </a:fld>
            <a:endParaRPr sz="700">
              <a:solidFill>
                <a:srgbClr val="D9D9D9"/>
              </a:solidFill>
              <a:latin typeface="Inter Light" panose="02000403000000020004"/>
              <a:ea typeface="Inter Light" panose="02000403000000020004"/>
              <a:cs typeface="Inter Light" panose="02000403000000020004"/>
              <a:sym typeface="Inter Light" panose="02000403000000020004"/>
            </a:endParaRPr>
          </a:p>
        </p:txBody>
      </p:sp>
      <p:pic>
        <p:nvPicPr>
          <p:cNvPr id="219" name="Google Shape;219;p26"/>
          <p:cNvPicPr preferRelativeResize="0"/>
          <p:nvPr/>
        </p:nvPicPr>
        <p:blipFill>
          <a:blip r:embed="rId1"/>
          <a:stretch>
            <a:fillRect/>
          </a:stretch>
        </p:blipFill>
        <p:spPr>
          <a:xfrm>
            <a:off x="-43525" y="0"/>
            <a:ext cx="9231049" cy="2190050"/>
          </a:xfrm>
          <a:prstGeom prst="rect">
            <a:avLst/>
          </a:prstGeom>
          <a:noFill/>
          <a:ln>
            <a:noFill/>
          </a:ln>
        </p:spPr>
      </p:pic>
      <p:sp>
        <p:nvSpPr>
          <p:cNvPr id="220" name="Google Shape;220;p26"/>
          <p:cNvSpPr txBox="1">
            <a:spLocks noGrp="1"/>
          </p:cNvSpPr>
          <p:nvPr>
            <p:ph type="subTitle" idx="2"/>
          </p:nvPr>
        </p:nvSpPr>
        <p:spPr>
          <a:xfrm>
            <a:off x="2477770" y="6985"/>
            <a:ext cx="8817610" cy="42672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IN" altLang="en-GB">
                <a:solidFill>
                  <a:schemeClr val="dk1"/>
                </a:solidFill>
              </a:rPr>
              <a:t>Revisit the </a:t>
            </a:r>
            <a:r>
              <a:rPr lang="en-GB">
                <a:solidFill>
                  <a:schemeClr val="dk1"/>
                </a:solidFill>
              </a:rPr>
              <a:t>ML Workflow: High Level</a:t>
            </a:r>
            <a:endParaRPr lang="en-GB">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5" name="Google Shape;225;p27"/>
          <p:cNvSpPr/>
          <p:nvPr/>
        </p:nvSpPr>
        <p:spPr>
          <a:xfrm>
            <a:off x="7273150" y="4467300"/>
            <a:ext cx="1680600" cy="63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7"/>
          <p:cNvSpPr/>
          <p:nvPr/>
        </p:nvSpPr>
        <p:spPr>
          <a:xfrm>
            <a:off x="60200" y="4409425"/>
            <a:ext cx="1514100" cy="63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27" name="Google Shape;227;p27"/>
          <p:cNvPicPr preferRelativeResize="0"/>
          <p:nvPr/>
        </p:nvPicPr>
        <p:blipFill rotWithShape="1">
          <a:blip r:embed="rId1"/>
          <a:srcRect l="2342" r="5813" b="10"/>
          <a:stretch>
            <a:fillRect/>
          </a:stretch>
        </p:blipFill>
        <p:spPr>
          <a:xfrm>
            <a:off x="4989825" y="2673248"/>
            <a:ext cx="2002675" cy="236848"/>
          </a:xfrm>
          <a:prstGeom prst="rect">
            <a:avLst/>
          </a:prstGeom>
          <a:noFill/>
          <a:ln>
            <a:noFill/>
          </a:ln>
        </p:spPr>
      </p:pic>
      <p:pic>
        <p:nvPicPr>
          <p:cNvPr id="228" name="Google Shape;228;p27"/>
          <p:cNvPicPr preferRelativeResize="0"/>
          <p:nvPr/>
        </p:nvPicPr>
        <p:blipFill>
          <a:blip r:embed="rId2"/>
          <a:stretch>
            <a:fillRect/>
          </a:stretch>
        </p:blipFill>
        <p:spPr>
          <a:xfrm flipH="1">
            <a:off x="8057359" y="2965375"/>
            <a:ext cx="1014528" cy="1321725"/>
          </a:xfrm>
          <a:prstGeom prst="rect">
            <a:avLst/>
          </a:prstGeom>
          <a:noFill/>
          <a:ln>
            <a:noFill/>
          </a:ln>
        </p:spPr>
      </p:pic>
      <p:pic>
        <p:nvPicPr>
          <p:cNvPr id="229" name="Google Shape;229;p27"/>
          <p:cNvPicPr preferRelativeResize="0"/>
          <p:nvPr/>
        </p:nvPicPr>
        <p:blipFill>
          <a:blip r:embed="rId3"/>
          <a:stretch>
            <a:fillRect/>
          </a:stretch>
        </p:blipFill>
        <p:spPr>
          <a:xfrm>
            <a:off x="4509241" y="804288"/>
            <a:ext cx="1825528" cy="1512526"/>
          </a:xfrm>
          <a:prstGeom prst="rect">
            <a:avLst/>
          </a:prstGeom>
          <a:noFill/>
          <a:ln>
            <a:noFill/>
          </a:ln>
        </p:spPr>
      </p:pic>
      <p:pic>
        <p:nvPicPr>
          <p:cNvPr id="230" name="Google Shape;230;p27"/>
          <p:cNvPicPr preferRelativeResize="0"/>
          <p:nvPr/>
        </p:nvPicPr>
        <p:blipFill rotWithShape="1">
          <a:blip r:embed="rId4"/>
          <a:srcRect t="21168" r="22833" b="16371"/>
          <a:stretch>
            <a:fillRect/>
          </a:stretch>
        </p:blipFill>
        <p:spPr>
          <a:xfrm>
            <a:off x="162950" y="2192888"/>
            <a:ext cx="3476075" cy="2623912"/>
          </a:xfrm>
          <a:prstGeom prst="rect">
            <a:avLst/>
          </a:prstGeom>
          <a:noFill/>
          <a:ln w="9525" cap="flat" cmpd="sng">
            <a:solidFill>
              <a:srgbClr val="000000"/>
            </a:solidFill>
            <a:prstDash val="solid"/>
            <a:round/>
            <a:headEnd type="none" w="sm" len="sm"/>
            <a:tailEnd type="none" w="sm" len="sm"/>
          </a:ln>
        </p:spPr>
      </p:pic>
      <p:sp>
        <p:nvSpPr>
          <p:cNvPr id="231" name="Google Shape;231;p27"/>
          <p:cNvSpPr/>
          <p:nvPr/>
        </p:nvSpPr>
        <p:spPr>
          <a:xfrm>
            <a:off x="6357925" y="1831975"/>
            <a:ext cx="1525" cy="4500"/>
          </a:xfrm>
          <a:custGeom>
            <a:avLst/>
            <a:gdLst/>
            <a:ahLst/>
            <a:cxnLst/>
            <a:rect l="l" t="t" r="r" b="b"/>
            <a:pathLst>
              <a:path w="61" h="180" extrusionOk="0">
                <a:moveTo>
                  <a:pt x="1" y="0"/>
                </a:moveTo>
                <a:cubicBezTo>
                  <a:pt x="25" y="60"/>
                  <a:pt x="37" y="120"/>
                  <a:pt x="60" y="179"/>
                </a:cubicBezTo>
                <a:cubicBezTo>
                  <a:pt x="37" y="120"/>
                  <a:pt x="25" y="60"/>
                  <a:pt x="1" y="0"/>
                </a:cubicBezTo>
                <a:close/>
              </a:path>
            </a:pathLst>
          </a:custGeom>
          <a:solidFill>
            <a:srgbClr val="93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7"/>
          <p:cNvSpPr/>
          <p:nvPr/>
        </p:nvSpPr>
        <p:spPr>
          <a:xfrm>
            <a:off x="6310000" y="1836725"/>
            <a:ext cx="2125" cy="1225"/>
          </a:xfrm>
          <a:custGeom>
            <a:avLst/>
            <a:gdLst/>
            <a:ahLst/>
            <a:cxnLst/>
            <a:rect l="l" t="t" r="r" b="b"/>
            <a:pathLst>
              <a:path w="85" h="49" extrusionOk="0">
                <a:moveTo>
                  <a:pt x="1" y="1"/>
                </a:moveTo>
                <a:cubicBezTo>
                  <a:pt x="1" y="13"/>
                  <a:pt x="13" y="25"/>
                  <a:pt x="13" y="49"/>
                </a:cubicBezTo>
                <a:cubicBezTo>
                  <a:pt x="37" y="25"/>
                  <a:pt x="60" y="13"/>
                  <a:pt x="84" y="1"/>
                </a:cubicBezTo>
                <a:close/>
              </a:path>
            </a:pathLst>
          </a:custGeom>
          <a:solidFill>
            <a:srgbClr val="93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7"/>
          <p:cNvSpPr/>
          <p:nvPr/>
        </p:nvSpPr>
        <p:spPr>
          <a:xfrm>
            <a:off x="6357350" y="1829000"/>
            <a:ext cx="3875" cy="1500"/>
          </a:xfrm>
          <a:custGeom>
            <a:avLst/>
            <a:gdLst/>
            <a:ahLst/>
            <a:cxnLst/>
            <a:rect l="l" t="t" r="r" b="b"/>
            <a:pathLst>
              <a:path w="155" h="60" extrusionOk="0">
                <a:moveTo>
                  <a:pt x="12" y="0"/>
                </a:moveTo>
                <a:cubicBezTo>
                  <a:pt x="0" y="24"/>
                  <a:pt x="0" y="36"/>
                  <a:pt x="24" y="60"/>
                </a:cubicBezTo>
                <a:cubicBezTo>
                  <a:pt x="48" y="48"/>
                  <a:pt x="71" y="36"/>
                  <a:pt x="155" y="12"/>
                </a:cubicBezTo>
                <a:cubicBezTo>
                  <a:pt x="60" y="0"/>
                  <a:pt x="36" y="0"/>
                  <a:pt x="12" y="0"/>
                </a:cubicBezTo>
                <a:close/>
              </a:path>
            </a:pathLst>
          </a:custGeom>
          <a:solidFill>
            <a:srgbClr val="93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7"/>
          <p:cNvSpPr/>
          <p:nvPr/>
        </p:nvSpPr>
        <p:spPr>
          <a:xfrm>
            <a:off x="6359125" y="1843000"/>
            <a:ext cx="925" cy="1500"/>
          </a:xfrm>
          <a:custGeom>
            <a:avLst/>
            <a:gdLst/>
            <a:ahLst/>
            <a:cxnLst/>
            <a:rect l="l" t="t" r="r" b="b"/>
            <a:pathLst>
              <a:path w="37" h="60" extrusionOk="0">
                <a:moveTo>
                  <a:pt x="0" y="0"/>
                </a:moveTo>
                <a:cubicBezTo>
                  <a:pt x="0" y="24"/>
                  <a:pt x="0" y="36"/>
                  <a:pt x="0" y="60"/>
                </a:cubicBezTo>
                <a:cubicBezTo>
                  <a:pt x="12" y="48"/>
                  <a:pt x="24" y="36"/>
                  <a:pt x="36" y="24"/>
                </a:cubicBezTo>
                <a:cubicBezTo>
                  <a:pt x="24" y="12"/>
                  <a:pt x="12" y="12"/>
                  <a:pt x="0" y="0"/>
                </a:cubicBezTo>
                <a:close/>
              </a:path>
            </a:pathLst>
          </a:custGeom>
          <a:solidFill>
            <a:srgbClr val="7E7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7"/>
          <p:cNvSpPr/>
          <p:nvPr/>
        </p:nvSpPr>
        <p:spPr>
          <a:xfrm>
            <a:off x="6359125" y="1839725"/>
            <a:ext cx="925" cy="1800"/>
          </a:xfrm>
          <a:custGeom>
            <a:avLst/>
            <a:gdLst/>
            <a:ahLst/>
            <a:cxnLst/>
            <a:rect l="l" t="t" r="r" b="b"/>
            <a:pathLst>
              <a:path w="37" h="72" extrusionOk="0">
                <a:moveTo>
                  <a:pt x="24" y="0"/>
                </a:moveTo>
                <a:cubicBezTo>
                  <a:pt x="12" y="24"/>
                  <a:pt x="12" y="48"/>
                  <a:pt x="0" y="71"/>
                </a:cubicBezTo>
                <a:cubicBezTo>
                  <a:pt x="12" y="60"/>
                  <a:pt x="36" y="60"/>
                  <a:pt x="36" y="48"/>
                </a:cubicBezTo>
                <a:cubicBezTo>
                  <a:pt x="24" y="36"/>
                  <a:pt x="24" y="24"/>
                  <a:pt x="24" y="0"/>
                </a:cubicBezTo>
                <a:close/>
              </a:path>
            </a:pathLst>
          </a:custGeom>
          <a:solidFill>
            <a:srgbClr val="7E7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7"/>
          <p:cNvSpPr/>
          <p:nvPr/>
        </p:nvSpPr>
        <p:spPr>
          <a:xfrm>
            <a:off x="6356450" y="1820950"/>
            <a:ext cx="1200" cy="2125"/>
          </a:xfrm>
          <a:custGeom>
            <a:avLst/>
            <a:gdLst/>
            <a:ahLst/>
            <a:cxnLst/>
            <a:rect l="l" t="t" r="r" b="b"/>
            <a:pathLst>
              <a:path w="48" h="85" extrusionOk="0">
                <a:moveTo>
                  <a:pt x="0" y="1"/>
                </a:moveTo>
                <a:cubicBezTo>
                  <a:pt x="0" y="25"/>
                  <a:pt x="12" y="60"/>
                  <a:pt x="24" y="84"/>
                </a:cubicBezTo>
                <a:lnTo>
                  <a:pt x="48" y="1"/>
                </a:lnTo>
                <a:close/>
              </a:path>
            </a:pathLst>
          </a:custGeom>
          <a:solidFill>
            <a:srgbClr val="93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7"/>
          <p:cNvSpPr txBox="1">
            <a:spLocks noGrp="1"/>
          </p:cNvSpPr>
          <p:nvPr>
            <p:ph type="title" idx="4294967295"/>
          </p:nvPr>
        </p:nvSpPr>
        <p:spPr>
          <a:xfrm>
            <a:off x="212475" y="203100"/>
            <a:ext cx="85206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3600" dirty="0">
                <a:solidFill>
                  <a:srgbClr val="2E3340"/>
                </a:solidFill>
              </a:rPr>
              <a:t>ML Worflow: Detailed</a:t>
            </a:r>
            <a:endParaRPr sz="3600" dirty="0">
              <a:solidFill>
                <a:srgbClr val="2E3340"/>
              </a:solidFill>
            </a:endParaRPr>
          </a:p>
        </p:txBody>
      </p:sp>
      <p:sp>
        <p:nvSpPr>
          <p:cNvPr id="238" name="Google Shape;238;p27"/>
          <p:cNvSpPr/>
          <p:nvPr/>
        </p:nvSpPr>
        <p:spPr>
          <a:xfrm>
            <a:off x="3638550" y="2434590"/>
            <a:ext cx="1351280" cy="77851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dirty="0">
                <a:solidFill>
                  <a:schemeClr val="lt1"/>
                </a:solidFill>
                <a:latin typeface="Inter" panose="02000503000000020004"/>
                <a:ea typeface="Inter" panose="02000503000000020004"/>
                <a:cs typeface="Inter" panose="02000503000000020004"/>
                <a:sym typeface="Inter" panose="02000503000000020004"/>
              </a:rPr>
              <a:t>Training</a:t>
            </a:r>
            <a:endParaRPr sz="1600" b="1" dirty="0">
              <a:solidFill>
                <a:schemeClr val="lt1"/>
              </a:solidFill>
              <a:latin typeface="Inter" panose="02000503000000020004"/>
              <a:ea typeface="Inter" panose="02000503000000020004"/>
              <a:cs typeface="Inter" panose="02000503000000020004"/>
              <a:sym typeface="Inter" panose="02000503000000020004"/>
            </a:endParaRPr>
          </a:p>
        </p:txBody>
      </p:sp>
      <p:pic>
        <p:nvPicPr>
          <p:cNvPr id="239" name="Google Shape;239;p27"/>
          <p:cNvPicPr preferRelativeResize="0"/>
          <p:nvPr/>
        </p:nvPicPr>
        <p:blipFill rotWithShape="1">
          <a:blip r:embed="rId5"/>
          <a:srcRect b="16079"/>
          <a:stretch>
            <a:fillRect/>
          </a:stretch>
        </p:blipFill>
        <p:spPr>
          <a:xfrm>
            <a:off x="162950" y="797525"/>
            <a:ext cx="3476076" cy="1321725"/>
          </a:xfrm>
          <a:prstGeom prst="rect">
            <a:avLst/>
          </a:prstGeom>
          <a:noFill/>
          <a:ln w="9525" cap="flat" cmpd="sng">
            <a:solidFill>
              <a:srgbClr val="000000"/>
            </a:solidFill>
            <a:prstDash val="solid"/>
            <a:round/>
            <a:headEnd type="none" w="sm" len="sm"/>
            <a:tailEnd type="none" w="sm" len="sm"/>
          </a:ln>
        </p:spPr>
      </p:pic>
      <p:sp>
        <p:nvSpPr>
          <p:cNvPr id="240" name="Google Shape;240;p27"/>
          <p:cNvSpPr/>
          <p:nvPr/>
        </p:nvSpPr>
        <p:spPr>
          <a:xfrm rot="-2894382">
            <a:off x="6889750" y="2181860"/>
            <a:ext cx="1227455" cy="675005"/>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400" b="1" dirty="0">
                <a:solidFill>
                  <a:schemeClr val="lt1"/>
                </a:solidFill>
                <a:latin typeface="Inter" panose="02000503000000020004"/>
                <a:ea typeface="Inter" panose="02000503000000020004"/>
                <a:cs typeface="Inter" panose="02000503000000020004"/>
                <a:sym typeface="Inter" panose="02000503000000020004"/>
              </a:rPr>
              <a:t>Package</a:t>
            </a:r>
            <a:endParaRPr sz="1400" b="1" dirty="0">
              <a:solidFill>
                <a:schemeClr val="lt1"/>
              </a:solidFill>
              <a:latin typeface="Inter" panose="02000503000000020004"/>
              <a:ea typeface="Inter" panose="02000503000000020004"/>
              <a:cs typeface="Inter" panose="02000503000000020004"/>
              <a:sym typeface="Inter" panose="02000503000000020004"/>
            </a:endParaRPr>
          </a:p>
        </p:txBody>
      </p:sp>
      <p:pic>
        <p:nvPicPr>
          <p:cNvPr id="241" name="Google Shape;241;p27"/>
          <p:cNvPicPr preferRelativeResize="0"/>
          <p:nvPr/>
        </p:nvPicPr>
        <p:blipFill>
          <a:blip r:embed="rId6"/>
          <a:stretch>
            <a:fillRect/>
          </a:stretch>
        </p:blipFill>
        <p:spPr>
          <a:xfrm>
            <a:off x="4821488" y="3630945"/>
            <a:ext cx="572700" cy="308310"/>
          </a:xfrm>
          <a:prstGeom prst="rect">
            <a:avLst/>
          </a:prstGeom>
          <a:noFill/>
          <a:ln>
            <a:noFill/>
          </a:ln>
        </p:spPr>
      </p:pic>
      <p:pic>
        <p:nvPicPr>
          <p:cNvPr id="242" name="Google Shape;242;p27"/>
          <p:cNvPicPr preferRelativeResize="0"/>
          <p:nvPr/>
        </p:nvPicPr>
        <p:blipFill>
          <a:blip r:embed="rId7"/>
          <a:stretch>
            <a:fillRect/>
          </a:stretch>
        </p:blipFill>
        <p:spPr>
          <a:xfrm>
            <a:off x="6543500" y="950646"/>
            <a:ext cx="2590625" cy="1174750"/>
          </a:xfrm>
          <a:prstGeom prst="rect">
            <a:avLst/>
          </a:prstGeom>
          <a:noFill/>
          <a:ln>
            <a:noFill/>
          </a:ln>
        </p:spPr>
      </p:pic>
      <p:pic>
        <p:nvPicPr>
          <p:cNvPr id="243" name="Google Shape;243;p27"/>
          <p:cNvPicPr preferRelativeResize="0"/>
          <p:nvPr/>
        </p:nvPicPr>
        <p:blipFill>
          <a:blip r:embed="rId8"/>
          <a:stretch>
            <a:fillRect/>
          </a:stretch>
        </p:blipFill>
        <p:spPr>
          <a:xfrm>
            <a:off x="4821760" y="4037690"/>
            <a:ext cx="367301" cy="285200"/>
          </a:xfrm>
          <a:prstGeom prst="rect">
            <a:avLst/>
          </a:prstGeom>
          <a:noFill/>
          <a:ln>
            <a:noFill/>
          </a:ln>
        </p:spPr>
      </p:pic>
      <p:pic>
        <p:nvPicPr>
          <p:cNvPr id="244" name="Google Shape;244;p27"/>
          <p:cNvPicPr preferRelativeResize="0"/>
          <p:nvPr/>
        </p:nvPicPr>
        <p:blipFill>
          <a:blip r:embed="rId9"/>
          <a:stretch>
            <a:fillRect/>
          </a:stretch>
        </p:blipFill>
        <p:spPr>
          <a:xfrm>
            <a:off x="5256873" y="4090939"/>
            <a:ext cx="450300" cy="375250"/>
          </a:xfrm>
          <a:prstGeom prst="rect">
            <a:avLst/>
          </a:prstGeom>
          <a:noFill/>
          <a:ln>
            <a:noFill/>
          </a:ln>
        </p:spPr>
      </p:pic>
      <p:pic>
        <p:nvPicPr>
          <p:cNvPr id="245" name="Google Shape;245;p27"/>
          <p:cNvPicPr preferRelativeResize="0"/>
          <p:nvPr/>
        </p:nvPicPr>
        <p:blipFill>
          <a:blip r:embed="rId10"/>
          <a:stretch>
            <a:fillRect/>
          </a:stretch>
        </p:blipFill>
        <p:spPr>
          <a:xfrm>
            <a:off x="5085385" y="3939590"/>
            <a:ext cx="988000" cy="197600"/>
          </a:xfrm>
          <a:prstGeom prst="rect">
            <a:avLst/>
          </a:prstGeom>
          <a:noFill/>
          <a:ln>
            <a:noFill/>
          </a:ln>
        </p:spPr>
      </p:pic>
      <p:pic>
        <p:nvPicPr>
          <p:cNvPr id="246" name="Google Shape;246;p27"/>
          <p:cNvPicPr preferRelativeResize="0"/>
          <p:nvPr/>
        </p:nvPicPr>
        <p:blipFill>
          <a:blip r:embed="rId11"/>
          <a:stretch>
            <a:fillRect/>
          </a:stretch>
        </p:blipFill>
        <p:spPr>
          <a:xfrm>
            <a:off x="4291610" y="3871611"/>
            <a:ext cx="572700" cy="166079"/>
          </a:xfrm>
          <a:prstGeom prst="rect">
            <a:avLst/>
          </a:prstGeom>
          <a:noFill/>
          <a:ln>
            <a:noFill/>
          </a:ln>
        </p:spPr>
      </p:pic>
      <p:pic>
        <p:nvPicPr>
          <p:cNvPr id="247" name="Google Shape;247;p27"/>
          <p:cNvPicPr preferRelativeResize="0"/>
          <p:nvPr/>
        </p:nvPicPr>
        <p:blipFill>
          <a:blip r:embed="rId12"/>
          <a:stretch>
            <a:fillRect/>
          </a:stretch>
        </p:blipFill>
        <p:spPr>
          <a:xfrm>
            <a:off x="5753672" y="3762065"/>
            <a:ext cx="317500" cy="109548"/>
          </a:xfrm>
          <a:prstGeom prst="rect">
            <a:avLst/>
          </a:prstGeom>
          <a:noFill/>
          <a:ln>
            <a:noFill/>
          </a:ln>
        </p:spPr>
      </p:pic>
      <p:pic>
        <p:nvPicPr>
          <p:cNvPr id="248" name="Google Shape;248;p27"/>
          <p:cNvPicPr preferRelativeResize="0"/>
          <p:nvPr/>
        </p:nvPicPr>
        <p:blipFill>
          <a:blip r:embed="rId2"/>
          <a:stretch>
            <a:fillRect/>
          </a:stretch>
        </p:blipFill>
        <p:spPr>
          <a:xfrm flipH="1">
            <a:off x="7680934" y="3243750"/>
            <a:ext cx="1014528" cy="1321725"/>
          </a:xfrm>
          <a:prstGeom prst="rect">
            <a:avLst/>
          </a:prstGeom>
          <a:noFill/>
          <a:ln>
            <a:noFill/>
          </a:ln>
        </p:spPr>
      </p:pic>
      <p:sp>
        <p:nvSpPr>
          <p:cNvPr id="249" name="Google Shape;249;p27"/>
          <p:cNvSpPr/>
          <p:nvPr/>
        </p:nvSpPr>
        <p:spPr>
          <a:xfrm>
            <a:off x="5267960" y="2575560"/>
            <a:ext cx="1209040" cy="390525"/>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dirty="0">
                <a:solidFill>
                  <a:schemeClr val="lt1"/>
                </a:solidFill>
                <a:latin typeface="Inter" panose="02000503000000020004"/>
                <a:ea typeface="Inter" panose="02000503000000020004"/>
                <a:cs typeface="Inter" panose="02000503000000020004"/>
                <a:sym typeface="Inter" panose="02000503000000020004"/>
              </a:rPr>
              <a:t>Prediction</a:t>
            </a:r>
            <a:endParaRPr sz="1600" b="1" dirty="0">
              <a:solidFill>
                <a:schemeClr val="lt1"/>
              </a:solidFill>
              <a:latin typeface="Inter" panose="02000503000000020004"/>
              <a:ea typeface="Inter" panose="02000503000000020004"/>
              <a:cs typeface="Inter" panose="02000503000000020004"/>
              <a:sym typeface="Inter" panose="02000503000000020004"/>
            </a:endParaRPr>
          </a:p>
        </p:txBody>
      </p:sp>
      <p:pic>
        <p:nvPicPr>
          <p:cNvPr id="250" name="Google Shape;250;p27"/>
          <p:cNvPicPr preferRelativeResize="0"/>
          <p:nvPr/>
        </p:nvPicPr>
        <p:blipFill>
          <a:blip r:embed="rId13"/>
          <a:stretch>
            <a:fillRect/>
          </a:stretch>
        </p:blipFill>
        <p:spPr>
          <a:xfrm>
            <a:off x="7418525" y="2859200"/>
            <a:ext cx="720451" cy="720451"/>
          </a:xfrm>
          <a:prstGeom prst="rect">
            <a:avLst/>
          </a:prstGeom>
          <a:noFill/>
          <a:ln>
            <a:noFill/>
          </a:ln>
        </p:spPr>
      </p:pic>
      <p:pic>
        <p:nvPicPr>
          <p:cNvPr id="251" name="Google Shape;251;p27"/>
          <p:cNvPicPr preferRelativeResize="0"/>
          <p:nvPr/>
        </p:nvPicPr>
        <p:blipFill>
          <a:blip r:embed="rId14"/>
          <a:stretch>
            <a:fillRect/>
          </a:stretch>
        </p:blipFill>
        <p:spPr>
          <a:xfrm>
            <a:off x="7081813" y="899685"/>
            <a:ext cx="1514000" cy="1293208"/>
          </a:xfrm>
          <a:prstGeom prst="rect">
            <a:avLst/>
          </a:prstGeom>
          <a:noFill/>
          <a:ln>
            <a:noFill/>
          </a:ln>
        </p:spPr>
      </p:pic>
      <p:pic>
        <p:nvPicPr>
          <p:cNvPr id="252" name="Google Shape;252;p27"/>
          <p:cNvPicPr preferRelativeResize="0"/>
          <p:nvPr/>
        </p:nvPicPr>
        <p:blipFill>
          <a:blip r:embed="rId15"/>
          <a:stretch>
            <a:fillRect/>
          </a:stretch>
        </p:blipFill>
        <p:spPr>
          <a:xfrm>
            <a:off x="1568020" y="1651074"/>
            <a:ext cx="1099574" cy="285202"/>
          </a:xfrm>
          <a:prstGeom prst="rect">
            <a:avLst/>
          </a:prstGeom>
          <a:noFill/>
          <a:ln>
            <a:noFill/>
          </a:ln>
        </p:spPr>
      </p:pic>
      <p:pic>
        <p:nvPicPr>
          <p:cNvPr id="253" name="Google Shape;253;p27"/>
          <p:cNvPicPr preferRelativeResize="0"/>
          <p:nvPr/>
        </p:nvPicPr>
        <p:blipFill>
          <a:blip r:embed="rId16"/>
          <a:stretch>
            <a:fillRect/>
          </a:stretch>
        </p:blipFill>
        <p:spPr>
          <a:xfrm>
            <a:off x="2178425" y="3653900"/>
            <a:ext cx="572700" cy="572700"/>
          </a:xfrm>
          <a:prstGeom prst="rect">
            <a:avLst/>
          </a:prstGeom>
          <a:noFill/>
          <a:ln>
            <a:noFill/>
          </a:ln>
        </p:spPr>
      </p:pic>
      <p:pic>
        <p:nvPicPr>
          <p:cNvPr id="254" name="Google Shape;254;p27"/>
          <p:cNvPicPr preferRelativeResize="0"/>
          <p:nvPr/>
        </p:nvPicPr>
        <p:blipFill>
          <a:blip r:embed="rId17"/>
          <a:stretch>
            <a:fillRect/>
          </a:stretch>
        </p:blipFill>
        <p:spPr>
          <a:xfrm>
            <a:off x="2158100" y="2575325"/>
            <a:ext cx="630900" cy="630900"/>
          </a:xfrm>
          <a:prstGeom prst="rect">
            <a:avLst/>
          </a:prstGeom>
          <a:noFill/>
          <a:ln>
            <a:noFill/>
          </a:ln>
        </p:spPr>
      </p:pic>
      <p:pic>
        <p:nvPicPr>
          <p:cNvPr id="255" name="Google Shape;255;p27"/>
          <p:cNvPicPr preferRelativeResize="0"/>
          <p:nvPr/>
        </p:nvPicPr>
        <p:blipFill>
          <a:blip r:embed="rId18"/>
          <a:stretch>
            <a:fillRect/>
          </a:stretch>
        </p:blipFill>
        <p:spPr>
          <a:xfrm>
            <a:off x="3698926" y="1586269"/>
            <a:ext cx="1209000" cy="854371"/>
          </a:xfrm>
          <a:prstGeom prst="rect">
            <a:avLst/>
          </a:prstGeom>
          <a:noFill/>
          <a:ln>
            <a:noFill/>
          </a:ln>
        </p:spPr>
      </p:pic>
      <p:pic>
        <p:nvPicPr>
          <p:cNvPr id="256" name="Google Shape;256;p27"/>
          <p:cNvPicPr preferRelativeResize="0"/>
          <p:nvPr/>
        </p:nvPicPr>
        <p:blipFill>
          <a:blip r:embed="rId19"/>
          <a:stretch>
            <a:fillRect/>
          </a:stretch>
        </p:blipFill>
        <p:spPr>
          <a:xfrm>
            <a:off x="2522525" y="3583538"/>
            <a:ext cx="960600" cy="720450"/>
          </a:xfrm>
          <a:prstGeom prst="rect">
            <a:avLst/>
          </a:prstGeom>
          <a:noFill/>
          <a:ln>
            <a:noFill/>
          </a:ln>
        </p:spPr>
      </p:pic>
      <p:pic>
        <p:nvPicPr>
          <p:cNvPr id="257" name="Google Shape;257;p27"/>
          <p:cNvPicPr preferRelativeResize="0"/>
          <p:nvPr/>
        </p:nvPicPr>
        <p:blipFill>
          <a:blip r:embed="rId20"/>
          <a:stretch>
            <a:fillRect/>
          </a:stretch>
        </p:blipFill>
        <p:spPr>
          <a:xfrm>
            <a:off x="7040718" y="3548526"/>
            <a:ext cx="408907" cy="630901"/>
          </a:xfrm>
          <a:prstGeom prst="rect">
            <a:avLst/>
          </a:prstGeom>
          <a:noFill/>
          <a:ln>
            <a:noFill/>
          </a:ln>
        </p:spPr>
      </p:pic>
      <p:pic>
        <p:nvPicPr>
          <p:cNvPr id="258" name="Google Shape;258;p27"/>
          <p:cNvPicPr preferRelativeResize="0"/>
          <p:nvPr/>
        </p:nvPicPr>
        <p:blipFill>
          <a:blip r:embed="rId21"/>
          <a:stretch>
            <a:fillRect/>
          </a:stretch>
        </p:blipFill>
        <p:spPr>
          <a:xfrm>
            <a:off x="162950" y="1519606"/>
            <a:ext cx="1514000" cy="522069"/>
          </a:xfrm>
          <a:prstGeom prst="rect">
            <a:avLst/>
          </a:prstGeom>
          <a:noFill/>
          <a:ln>
            <a:noFill/>
          </a:ln>
        </p:spPr>
      </p:pic>
      <p:pic>
        <p:nvPicPr>
          <p:cNvPr id="259" name="Google Shape;259;p27"/>
          <p:cNvPicPr preferRelativeResize="0"/>
          <p:nvPr/>
        </p:nvPicPr>
        <p:blipFill>
          <a:blip r:embed="rId22"/>
          <a:stretch>
            <a:fillRect/>
          </a:stretch>
        </p:blipFill>
        <p:spPr>
          <a:xfrm>
            <a:off x="4479547" y="1443039"/>
            <a:ext cx="995625" cy="560041"/>
          </a:xfrm>
          <a:prstGeom prst="rect">
            <a:avLst/>
          </a:prstGeom>
          <a:noFill/>
          <a:ln>
            <a:noFill/>
          </a:ln>
        </p:spPr>
      </p:pic>
      <p:pic>
        <p:nvPicPr>
          <p:cNvPr id="260" name="Google Shape;260;p27"/>
          <p:cNvPicPr preferRelativeResize="0"/>
          <p:nvPr/>
        </p:nvPicPr>
        <p:blipFill>
          <a:blip r:embed="rId23"/>
          <a:stretch>
            <a:fillRect/>
          </a:stretch>
        </p:blipFill>
        <p:spPr>
          <a:xfrm>
            <a:off x="6618766" y="3145296"/>
            <a:ext cx="720450" cy="375230"/>
          </a:xfrm>
          <a:prstGeom prst="rect">
            <a:avLst/>
          </a:prstGeom>
          <a:noFill/>
          <a:ln>
            <a:noFill/>
          </a:ln>
        </p:spPr>
      </p:pic>
      <p:pic>
        <p:nvPicPr>
          <p:cNvPr id="261" name="Google Shape;261;p27"/>
          <p:cNvPicPr preferRelativeResize="0"/>
          <p:nvPr/>
        </p:nvPicPr>
        <p:blipFill>
          <a:blip r:embed="rId24"/>
          <a:stretch>
            <a:fillRect/>
          </a:stretch>
        </p:blipFill>
        <p:spPr>
          <a:xfrm>
            <a:off x="2744784" y="2748177"/>
            <a:ext cx="814861" cy="285200"/>
          </a:xfrm>
          <a:prstGeom prst="rect">
            <a:avLst/>
          </a:prstGeom>
          <a:noFill/>
          <a:ln>
            <a:noFill/>
          </a:ln>
        </p:spPr>
      </p:pic>
      <p:pic>
        <p:nvPicPr>
          <p:cNvPr id="262" name="Google Shape;262;p27"/>
          <p:cNvPicPr preferRelativeResize="0"/>
          <p:nvPr/>
        </p:nvPicPr>
        <p:blipFill>
          <a:blip r:embed="rId25"/>
          <a:stretch>
            <a:fillRect/>
          </a:stretch>
        </p:blipFill>
        <p:spPr>
          <a:xfrm>
            <a:off x="4791026" y="2070721"/>
            <a:ext cx="960600" cy="217221"/>
          </a:xfrm>
          <a:prstGeom prst="rect">
            <a:avLst/>
          </a:prstGeom>
          <a:noFill/>
          <a:ln>
            <a:noFill/>
          </a:ln>
        </p:spPr>
      </p:pic>
      <p:sp>
        <p:nvSpPr>
          <p:cNvPr id="263" name="Google Shape;263;p27"/>
          <p:cNvSpPr/>
          <p:nvPr/>
        </p:nvSpPr>
        <p:spPr>
          <a:xfrm>
            <a:off x="2213650" y="2242413"/>
            <a:ext cx="1184100" cy="288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lt1"/>
                </a:solidFill>
                <a:latin typeface="Inter" panose="02000503000000020004"/>
                <a:ea typeface="Inter" panose="02000503000000020004"/>
                <a:cs typeface="Inter" panose="02000503000000020004"/>
                <a:sym typeface="Inter" panose="02000503000000020004"/>
              </a:rPr>
              <a:t>Training</a:t>
            </a:r>
            <a:endParaRPr b="1">
              <a:solidFill>
                <a:schemeClr val="lt1"/>
              </a:solidFill>
              <a:latin typeface="Inter" panose="02000503000000020004"/>
              <a:ea typeface="Inter" panose="02000503000000020004"/>
              <a:cs typeface="Inter" panose="02000503000000020004"/>
              <a:sym typeface="Inter" panose="02000503000000020004"/>
            </a:endParaRPr>
          </a:p>
        </p:txBody>
      </p:sp>
      <p:sp>
        <p:nvSpPr>
          <p:cNvPr id="264" name="Google Shape;264;p27"/>
          <p:cNvSpPr/>
          <p:nvPr/>
        </p:nvSpPr>
        <p:spPr>
          <a:xfrm>
            <a:off x="2207300" y="3295425"/>
            <a:ext cx="1184100" cy="288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lt1"/>
                </a:solidFill>
                <a:latin typeface="Inter" panose="02000503000000020004"/>
                <a:ea typeface="Inter" panose="02000503000000020004"/>
                <a:cs typeface="Inter" panose="02000503000000020004"/>
                <a:sym typeface="Inter" panose="02000503000000020004"/>
              </a:rPr>
              <a:t>Tracking</a:t>
            </a:r>
            <a:endParaRPr b="1">
              <a:solidFill>
                <a:schemeClr val="lt1"/>
              </a:solidFill>
              <a:latin typeface="Inter" panose="02000503000000020004"/>
              <a:ea typeface="Inter" panose="02000503000000020004"/>
              <a:cs typeface="Inter" panose="02000503000000020004"/>
              <a:sym typeface="Inter" panose="02000503000000020004"/>
            </a:endParaRPr>
          </a:p>
        </p:txBody>
      </p:sp>
      <p:sp>
        <p:nvSpPr>
          <p:cNvPr id="265" name="Google Shape;265;p27"/>
          <p:cNvSpPr/>
          <p:nvPr/>
        </p:nvSpPr>
        <p:spPr>
          <a:xfrm>
            <a:off x="738225" y="1148925"/>
            <a:ext cx="1184100" cy="288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lt1"/>
                </a:solidFill>
                <a:latin typeface="Inter" panose="02000503000000020004"/>
                <a:ea typeface="Inter" panose="02000503000000020004"/>
                <a:cs typeface="Inter" panose="02000503000000020004"/>
                <a:sym typeface="Inter" panose="02000503000000020004"/>
              </a:rPr>
              <a:t>Data</a:t>
            </a:r>
            <a:endParaRPr b="1">
              <a:solidFill>
                <a:schemeClr val="lt1"/>
              </a:solidFill>
              <a:latin typeface="Inter" panose="02000503000000020004"/>
              <a:ea typeface="Inter" panose="02000503000000020004"/>
              <a:cs typeface="Inter" panose="02000503000000020004"/>
              <a:sym typeface="Inter" panose="02000503000000020004"/>
            </a:endParaRPr>
          </a:p>
        </p:txBody>
      </p:sp>
      <p:sp>
        <p:nvSpPr>
          <p:cNvPr id="266" name="Google Shape;266;p27"/>
          <p:cNvSpPr/>
          <p:nvPr/>
        </p:nvSpPr>
        <p:spPr>
          <a:xfrm>
            <a:off x="3758938" y="1314088"/>
            <a:ext cx="1184100" cy="288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lt1"/>
                </a:solidFill>
                <a:latin typeface="Inter" panose="02000503000000020004"/>
                <a:ea typeface="Inter" panose="02000503000000020004"/>
                <a:cs typeface="Inter" panose="02000503000000020004"/>
                <a:sym typeface="Inter" panose="02000503000000020004"/>
              </a:rPr>
              <a:t>Serving</a:t>
            </a:r>
            <a:endParaRPr b="1">
              <a:solidFill>
                <a:schemeClr val="lt1"/>
              </a:solidFill>
              <a:latin typeface="Inter" panose="02000503000000020004"/>
              <a:ea typeface="Inter" panose="02000503000000020004"/>
              <a:cs typeface="Inter" panose="02000503000000020004"/>
              <a:sym typeface="Inter" panose="02000503000000020004"/>
            </a:endParaRPr>
          </a:p>
        </p:txBody>
      </p:sp>
      <p:sp>
        <p:nvSpPr>
          <p:cNvPr id="267" name="Google Shape;267;p27"/>
          <p:cNvSpPr/>
          <p:nvPr/>
        </p:nvSpPr>
        <p:spPr>
          <a:xfrm>
            <a:off x="7680913" y="2496563"/>
            <a:ext cx="1184100" cy="288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dirty="0">
                <a:solidFill>
                  <a:schemeClr val="lt1"/>
                </a:solidFill>
                <a:latin typeface="Inter" panose="02000503000000020004"/>
                <a:ea typeface="Inter" panose="02000503000000020004"/>
                <a:cs typeface="Inter" panose="02000503000000020004"/>
                <a:sym typeface="Inter" panose="02000503000000020004"/>
              </a:rPr>
              <a:t>Batch</a:t>
            </a:r>
            <a:endParaRPr sz="1600" b="1" dirty="0">
              <a:solidFill>
                <a:schemeClr val="lt1"/>
              </a:solidFill>
              <a:latin typeface="Inter" panose="02000503000000020004"/>
              <a:ea typeface="Inter" panose="02000503000000020004"/>
              <a:cs typeface="Inter" panose="02000503000000020004"/>
              <a:sym typeface="Inter" panose="02000503000000020004"/>
            </a:endParaRPr>
          </a:p>
        </p:txBody>
      </p:sp>
      <p:pic>
        <p:nvPicPr>
          <p:cNvPr id="268" name="Google Shape;268;p27"/>
          <p:cNvPicPr preferRelativeResize="0"/>
          <p:nvPr/>
        </p:nvPicPr>
        <p:blipFill>
          <a:blip r:embed="rId26"/>
          <a:stretch>
            <a:fillRect/>
          </a:stretch>
        </p:blipFill>
        <p:spPr>
          <a:xfrm>
            <a:off x="3899244" y="4769852"/>
            <a:ext cx="748956" cy="288600"/>
          </a:xfrm>
          <a:prstGeom prst="rect">
            <a:avLst/>
          </a:prstGeom>
          <a:noFill/>
          <a:ln>
            <a:noFill/>
          </a:ln>
        </p:spPr>
      </p:pic>
      <p:pic>
        <p:nvPicPr>
          <p:cNvPr id="269" name="Google Shape;269;p27"/>
          <p:cNvPicPr preferRelativeResize="0"/>
          <p:nvPr/>
        </p:nvPicPr>
        <p:blipFill>
          <a:blip r:embed="rId27"/>
          <a:stretch>
            <a:fillRect/>
          </a:stretch>
        </p:blipFill>
        <p:spPr>
          <a:xfrm>
            <a:off x="4737100" y="4783214"/>
            <a:ext cx="1014526" cy="255637"/>
          </a:xfrm>
          <a:prstGeom prst="rect">
            <a:avLst/>
          </a:prstGeom>
          <a:noFill/>
          <a:ln>
            <a:noFill/>
          </a:ln>
        </p:spPr>
      </p:pic>
      <p:sp>
        <p:nvSpPr>
          <p:cNvPr id="270" name="Google Shape;270;p27"/>
          <p:cNvSpPr/>
          <p:nvPr/>
        </p:nvSpPr>
        <p:spPr>
          <a:xfrm>
            <a:off x="3775123" y="4373775"/>
            <a:ext cx="995700" cy="288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lt1"/>
                </a:solidFill>
                <a:latin typeface="Inter" panose="02000503000000020004"/>
                <a:ea typeface="Inter" panose="02000503000000020004"/>
                <a:cs typeface="Inter" panose="02000503000000020004"/>
                <a:sym typeface="Inter" panose="02000503000000020004"/>
              </a:rPr>
              <a:t>E2E</a:t>
            </a:r>
            <a:endParaRPr b="1">
              <a:solidFill>
                <a:schemeClr val="lt1"/>
              </a:solidFill>
              <a:latin typeface="Inter" panose="02000503000000020004"/>
              <a:ea typeface="Inter" panose="02000503000000020004"/>
              <a:cs typeface="Inter" panose="02000503000000020004"/>
              <a:sym typeface="Inter" panose="02000503000000020004"/>
            </a:endParaRPr>
          </a:p>
        </p:txBody>
      </p:sp>
      <p:pic>
        <p:nvPicPr>
          <p:cNvPr id="271" name="Google Shape;271;p27"/>
          <p:cNvPicPr preferRelativeResize="0"/>
          <p:nvPr/>
        </p:nvPicPr>
        <p:blipFill>
          <a:blip r:embed="rId28"/>
          <a:stretch>
            <a:fillRect/>
          </a:stretch>
        </p:blipFill>
        <p:spPr>
          <a:xfrm>
            <a:off x="5801925" y="4771100"/>
            <a:ext cx="317500" cy="317500"/>
          </a:xfrm>
          <a:prstGeom prst="rect">
            <a:avLst/>
          </a:prstGeom>
          <a:noFill/>
          <a:ln>
            <a:noFill/>
          </a:ln>
        </p:spPr>
      </p:pic>
      <p:sp>
        <p:nvSpPr>
          <p:cNvPr id="272" name="Google Shape;272;p27"/>
          <p:cNvSpPr txBox="1">
            <a:spLocks noGrp="1"/>
          </p:cNvSpPr>
          <p:nvPr>
            <p:ph type="title" idx="4294967295"/>
          </p:nvPr>
        </p:nvSpPr>
        <p:spPr>
          <a:xfrm>
            <a:off x="239125" y="2440284"/>
            <a:ext cx="3476100" cy="1321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GB" sz="1500">
                <a:solidFill>
                  <a:srgbClr val="000000"/>
                </a:solidFill>
                <a:latin typeface="Inter" panose="02000503000000020004"/>
                <a:ea typeface="Inter" panose="02000503000000020004"/>
                <a:cs typeface="Inter" panose="02000503000000020004"/>
                <a:sym typeface="Inter" panose="02000503000000020004"/>
              </a:rPr>
              <a:t>Data Science Question</a:t>
            </a:r>
            <a:endParaRPr sz="1500">
              <a:solidFill>
                <a:srgbClr val="000000"/>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Clr>
                <a:schemeClr val="dk1"/>
              </a:buClr>
              <a:buSzPts val="1100"/>
              <a:buFont typeface="Arial"/>
              <a:buNone/>
            </a:pPr>
            <a:endParaRPr sz="1500">
              <a:solidFill>
                <a:srgbClr val="4F4D49"/>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Clr>
                <a:schemeClr val="dk1"/>
              </a:buClr>
              <a:buSzPts val="1100"/>
              <a:buFont typeface="Arial"/>
              <a:buNone/>
            </a:pPr>
            <a:r>
              <a:rPr lang="en-GB" sz="1500">
                <a:solidFill>
                  <a:srgbClr val="000000"/>
                </a:solidFill>
                <a:latin typeface="Inter" panose="02000503000000020004"/>
                <a:ea typeface="Inter" panose="02000503000000020004"/>
                <a:cs typeface="Inter" panose="02000503000000020004"/>
                <a:sym typeface="Inter" panose="02000503000000020004"/>
              </a:rPr>
              <a:t>Can we estimate/set/benchmark employee pay from </a:t>
            </a:r>
            <a:r>
              <a:rPr lang="en-GB" sz="1500">
                <a:solidFill>
                  <a:srgbClr val="000000"/>
                </a:solidFill>
                <a:latin typeface="Inter" panose="02000503000000020004"/>
                <a:ea typeface="Inter" panose="02000503000000020004"/>
                <a:cs typeface="Inter" panose="02000503000000020004"/>
                <a:sym typeface="Inter" panose="02000503000000020004"/>
              </a:rPr>
              <a:t>this data?</a:t>
            </a:r>
            <a:endParaRPr sz="1500">
              <a:solidFill>
                <a:srgbClr val="000000"/>
              </a:solidFill>
              <a:latin typeface="Inter" panose="02000503000000020004"/>
              <a:ea typeface="Inter" panose="02000503000000020004"/>
              <a:cs typeface="Inter" panose="02000503000000020004"/>
              <a:sym typeface="Inter" panose="02000503000000020004"/>
            </a:endParaRPr>
          </a:p>
          <a:p>
            <a:pPr marL="0" lvl="0" indent="0" algn="l" rtl="0">
              <a:spcBef>
                <a:spcPts val="0"/>
              </a:spcBef>
              <a:spcAft>
                <a:spcPts val="0"/>
              </a:spcAft>
              <a:buClr>
                <a:schemeClr val="dk1"/>
              </a:buClr>
              <a:buSzPts val="1100"/>
              <a:buFont typeface="Arial"/>
              <a:buNone/>
            </a:pPr>
            <a:endParaRPr sz="1500">
              <a:solidFill>
                <a:srgbClr val="4F4D49"/>
              </a:solidFill>
              <a:latin typeface="Lato" panose="020F0502020204030203"/>
              <a:ea typeface="Lato" panose="020F0502020204030203"/>
              <a:cs typeface="Lato" panose="020F0502020204030203"/>
              <a:sym typeface="Lato" panose="020F0502020204030203"/>
            </a:endParaRPr>
          </a:p>
        </p:txBody>
      </p:sp>
      <p:sp>
        <p:nvSpPr>
          <p:cNvPr id="273" name="Google Shape;273;p27"/>
          <p:cNvSpPr/>
          <p:nvPr/>
        </p:nvSpPr>
        <p:spPr>
          <a:xfrm>
            <a:off x="3698926" y="3375725"/>
            <a:ext cx="1302900" cy="288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400" b="1" dirty="0">
                <a:solidFill>
                  <a:schemeClr val="lt1"/>
                </a:solidFill>
                <a:latin typeface="Inter" panose="02000503000000020004"/>
                <a:ea typeface="Inter" panose="02000503000000020004"/>
                <a:cs typeface="Inter" panose="02000503000000020004"/>
                <a:sym typeface="Inter" panose="02000503000000020004"/>
              </a:rPr>
              <a:t>Frameworks</a:t>
            </a:r>
            <a:endParaRPr sz="1400" b="1" dirty="0">
              <a:solidFill>
                <a:schemeClr val="lt1"/>
              </a:solidFill>
              <a:latin typeface="Inter" panose="02000503000000020004"/>
              <a:ea typeface="Inter" panose="02000503000000020004"/>
              <a:cs typeface="Inter" panose="02000503000000020004"/>
              <a:sym typeface="Inter" panose="02000503000000020004"/>
            </a:endParaRPr>
          </a:p>
        </p:txBody>
      </p:sp>
      <p:pic>
        <p:nvPicPr>
          <p:cNvPr id="274" name="Google Shape;274;p27"/>
          <p:cNvPicPr preferRelativeResize="0"/>
          <p:nvPr/>
        </p:nvPicPr>
        <p:blipFill rotWithShape="1">
          <a:blip r:embed="rId29"/>
          <a:srcRect l="12981" t="9388" r="13801" b="5570"/>
          <a:stretch>
            <a:fillRect/>
          </a:stretch>
        </p:blipFill>
        <p:spPr>
          <a:xfrm>
            <a:off x="6235650" y="4723453"/>
            <a:ext cx="748950" cy="447073"/>
          </a:xfrm>
          <a:prstGeom prst="rect">
            <a:avLst/>
          </a:prstGeom>
          <a:noFill/>
          <a:ln>
            <a:noFill/>
          </a:ln>
        </p:spPr>
      </p:pic>
      <p:pic>
        <p:nvPicPr>
          <p:cNvPr id="275" name="Google Shape;275;p27"/>
          <p:cNvPicPr preferRelativeResize="0"/>
          <p:nvPr/>
        </p:nvPicPr>
        <p:blipFill rotWithShape="1">
          <a:blip r:embed="rId30"/>
          <a:srcRect l="14135" t="20476" r="10991" b="6859"/>
          <a:stretch>
            <a:fillRect/>
          </a:stretch>
        </p:blipFill>
        <p:spPr>
          <a:xfrm>
            <a:off x="2751124" y="4681319"/>
            <a:ext cx="960601" cy="434281"/>
          </a:xfrm>
          <a:prstGeom prst="rect">
            <a:avLst/>
          </a:prstGeom>
          <a:noFill/>
          <a:ln>
            <a:noFill/>
          </a:ln>
        </p:spPr>
      </p:pic>
      <p:pic>
        <p:nvPicPr>
          <p:cNvPr id="276" name="Google Shape;276;p27"/>
          <p:cNvPicPr preferRelativeResize="0"/>
          <p:nvPr/>
        </p:nvPicPr>
        <p:blipFill rotWithShape="1">
          <a:blip r:embed="rId31"/>
          <a:srcRect l="29549" t="7345" r="25439" b="10586"/>
          <a:stretch>
            <a:fillRect/>
          </a:stretch>
        </p:blipFill>
        <p:spPr>
          <a:xfrm>
            <a:off x="2239625" y="4637884"/>
            <a:ext cx="450300" cy="5211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
                                        <p:tgtEl>
                                          <p:spTgt spid="272"/>
                                        </p:tgtEl>
                                      </p:cBhvr>
                                    </p:animEffect>
                                    <p:set>
                                      <p:cBhvr>
                                        <p:cTn id="7" dur="1" fill="hold">
                                          <p:stCondLst>
                                            <p:cond delay="0"/>
                                          </p:stCondLst>
                                        </p:cTn>
                                        <p:tgtEl>
                                          <p:spTgt spid="27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1"/>
                                        <p:tgtEl>
                                          <p:spTgt spid="2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8"/>
                                        </p:tgtEl>
                                        <p:attrNameLst>
                                          <p:attrName>style.visibility</p:attrName>
                                        </p:attrNameLst>
                                      </p:cBhvr>
                                      <p:to>
                                        <p:strVal val="visible"/>
                                      </p:to>
                                    </p:set>
                                    <p:animEffect transition="in" filter="fade">
                                      <p:cBhvr>
                                        <p:cTn id="15" dur="1"/>
                                        <p:tgtEl>
                                          <p:spTgt spid="2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9"/>
                                        </p:tgtEl>
                                        <p:attrNameLst>
                                          <p:attrName>style.visibility</p:attrName>
                                        </p:attrNameLst>
                                      </p:cBhvr>
                                      <p:to>
                                        <p:strVal val="visible"/>
                                      </p:to>
                                    </p:set>
                                    <p:animEffect transition="in" filter="fade">
                                      <p:cBhvr>
                                        <p:cTn id="20" dur="1"/>
                                        <p:tgtEl>
                                          <p:spTgt spid="2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8"/>
                                        </p:tgtEl>
                                        <p:attrNameLst>
                                          <p:attrName>style.visibility</p:attrName>
                                        </p:attrNameLst>
                                      </p:cBhvr>
                                      <p:to>
                                        <p:strVal val="visible"/>
                                      </p:to>
                                    </p:set>
                                    <p:animEffect transition="in" filter="fade">
                                      <p:cBhvr>
                                        <p:cTn id="25" dur="1"/>
                                        <p:tgtEl>
                                          <p:spTgt spid="2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0"/>
                                        </p:tgtEl>
                                        <p:attrNameLst>
                                          <p:attrName>style.visibility</p:attrName>
                                        </p:attrNameLst>
                                      </p:cBhvr>
                                      <p:to>
                                        <p:strVal val="visible"/>
                                      </p:to>
                                    </p:set>
                                    <p:animEffect transition="in" filter="fade">
                                      <p:cBhvr>
                                        <p:cTn id="30" dur="1"/>
                                        <p:tgtEl>
                                          <p:spTgt spid="25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4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7"/>
                                        </p:tgtEl>
                                        <p:attrNameLst>
                                          <p:attrName>style.visibility</p:attrName>
                                        </p:attrNameLst>
                                      </p:cBhvr>
                                      <p:to>
                                        <p:strVal val="visible"/>
                                      </p:to>
                                    </p:set>
                                    <p:animEffect transition="in" filter="fade">
                                      <p:cBhvr>
                                        <p:cTn id="39" dur="1"/>
                                        <p:tgtEl>
                                          <p:spTgt spid="2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8"/>
                                        </p:tgtEl>
                                        <p:attrNameLst>
                                          <p:attrName>style.visibility</p:attrName>
                                        </p:attrNameLst>
                                      </p:cBhvr>
                                      <p:to>
                                        <p:strVal val="visible"/>
                                      </p:to>
                                    </p:set>
                                    <p:animEffect transition="in" filter="fade">
                                      <p:cBhvr>
                                        <p:cTn id="44" dur="1"/>
                                        <p:tgtEl>
                                          <p:spTgt spid="2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9"/>
                                        </p:tgtEl>
                                        <p:attrNameLst>
                                          <p:attrName>style.visibility</p:attrName>
                                        </p:attrNameLst>
                                      </p:cBhvr>
                                      <p:to>
                                        <p:strVal val="visible"/>
                                      </p:to>
                                    </p:set>
                                    <p:animEffect transition="in" filter="fade">
                                      <p:cBhvr>
                                        <p:cTn id="49" dur="1"/>
                                        <p:tgtEl>
                                          <p:spTgt spid="2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40"/>
                                        </p:tgtEl>
                                        <p:attrNameLst>
                                          <p:attrName>style.visibility</p:attrName>
                                        </p:attrNameLst>
                                      </p:cBhvr>
                                      <p:to>
                                        <p:strVal val="visible"/>
                                      </p:to>
                                    </p:set>
                                    <p:animEffect transition="in" filter="fade">
                                      <p:cBhvr>
                                        <p:cTn id="54" dur="1"/>
                                        <p:tgtEl>
                                          <p:spTgt spid="240"/>
                                        </p:tgtEl>
                                      </p:cBhvr>
                                    </p:animEffect>
                                  </p:childTnLst>
                                </p:cTn>
                              </p:par>
                              <p:par>
                                <p:cTn id="55" presetID="10" presetClass="entr" presetSubtype="0" fill="hold" nodeType="withEffect">
                                  <p:stCondLst>
                                    <p:cond delay="0"/>
                                  </p:stCondLst>
                                  <p:childTnLst>
                                    <p:set>
                                      <p:cBhvr>
                                        <p:cTn id="56" dur="1" fill="hold">
                                          <p:stCondLst>
                                            <p:cond delay="0"/>
                                          </p:stCondLst>
                                        </p:cTn>
                                        <p:tgtEl>
                                          <p:spTgt spid="251"/>
                                        </p:tgtEl>
                                        <p:attrNameLst>
                                          <p:attrName>style.visibility</p:attrName>
                                        </p:attrNameLst>
                                      </p:cBhvr>
                                      <p:to>
                                        <p:strVal val="visible"/>
                                      </p:to>
                                    </p:set>
                                    <p:animEffect transition="in" filter="fade">
                                      <p:cBhvr>
                                        <p:cTn id="57" dur="1"/>
                                        <p:tgtEl>
                                          <p:spTgt spid="25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1"/>
                                        <p:tgtEl>
                                          <p:spTgt spid="251"/>
                                        </p:tgtEl>
                                      </p:cBhvr>
                                    </p:animEffect>
                                    <p:set>
                                      <p:cBhvr>
                                        <p:cTn id="62" dur="1" fill="hold">
                                          <p:stCondLst>
                                            <p:cond delay="0"/>
                                          </p:stCondLst>
                                        </p:cTn>
                                        <p:tgtEl>
                                          <p:spTgt spid="25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2"/>
                                        </p:tgtEl>
                                        <p:attrNameLst>
                                          <p:attrName>style.visibility</p:attrName>
                                        </p:attrNameLst>
                                      </p:cBhvr>
                                      <p:to>
                                        <p:strVal val="visible"/>
                                      </p:to>
                                    </p:set>
                                    <p:animEffect transition="in" filter="fade">
                                      <p:cBhvr>
                                        <p:cTn id="67" dur="1"/>
                                        <p:tgtEl>
                                          <p:spTgt spid="2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3"/>
                                        </p:tgtEl>
                                        <p:attrNameLst>
                                          <p:attrName>style.visibility</p:attrName>
                                        </p:attrNameLst>
                                      </p:cBhvr>
                                      <p:to>
                                        <p:strVal val="visible"/>
                                      </p:to>
                                    </p:set>
                                    <p:animEffect transition="in" filter="fade">
                                      <p:cBhvr>
                                        <p:cTn id="72" dur="1"/>
                                        <p:tgtEl>
                                          <p:spTgt spid="273"/>
                                        </p:tgtEl>
                                      </p:cBhvr>
                                    </p:animEffect>
                                  </p:childTnLst>
                                </p:cTn>
                              </p:par>
                              <p:par>
                                <p:cTn id="73" presetID="10" presetClass="entr" presetSubtype="0" fill="hold" nodeType="withEffect">
                                  <p:stCondLst>
                                    <p:cond delay="0"/>
                                  </p:stCondLst>
                                  <p:childTnLst>
                                    <p:set>
                                      <p:cBhvr>
                                        <p:cTn id="74" dur="1" fill="hold">
                                          <p:stCondLst>
                                            <p:cond delay="0"/>
                                          </p:stCondLst>
                                        </p:cTn>
                                        <p:tgtEl>
                                          <p:spTgt spid="244"/>
                                        </p:tgtEl>
                                        <p:attrNameLst>
                                          <p:attrName>style.visibility</p:attrName>
                                        </p:attrNameLst>
                                      </p:cBhvr>
                                      <p:to>
                                        <p:strVal val="visible"/>
                                      </p:to>
                                    </p:set>
                                    <p:animEffect transition="in" filter="fade">
                                      <p:cBhvr>
                                        <p:cTn id="75" dur="1"/>
                                        <p:tgtEl>
                                          <p:spTgt spid="244"/>
                                        </p:tgtEl>
                                      </p:cBhvr>
                                    </p:animEffect>
                                  </p:childTnLst>
                                </p:cTn>
                              </p:par>
                              <p:par>
                                <p:cTn id="76" presetID="10" presetClass="entr" presetSubtype="0" fill="hold" nodeType="withEffect">
                                  <p:stCondLst>
                                    <p:cond delay="0"/>
                                  </p:stCondLst>
                                  <p:childTnLst>
                                    <p:set>
                                      <p:cBhvr>
                                        <p:cTn id="77" dur="1" fill="hold">
                                          <p:stCondLst>
                                            <p:cond delay="0"/>
                                          </p:stCondLst>
                                        </p:cTn>
                                        <p:tgtEl>
                                          <p:spTgt spid="241"/>
                                        </p:tgtEl>
                                        <p:attrNameLst>
                                          <p:attrName>style.visibility</p:attrName>
                                        </p:attrNameLst>
                                      </p:cBhvr>
                                      <p:to>
                                        <p:strVal val="visible"/>
                                      </p:to>
                                    </p:set>
                                    <p:animEffect transition="in" filter="fade">
                                      <p:cBhvr>
                                        <p:cTn id="78" dur="1"/>
                                        <p:tgtEl>
                                          <p:spTgt spid="241"/>
                                        </p:tgtEl>
                                      </p:cBhvr>
                                    </p:animEffect>
                                  </p:childTnLst>
                                </p:cTn>
                              </p:par>
                              <p:par>
                                <p:cTn id="79" presetID="10" presetClass="entr" presetSubtype="0" fill="hold" nodeType="withEffect">
                                  <p:stCondLst>
                                    <p:cond delay="0"/>
                                  </p:stCondLst>
                                  <p:childTnLst>
                                    <p:set>
                                      <p:cBhvr>
                                        <p:cTn id="80" dur="1" fill="hold">
                                          <p:stCondLst>
                                            <p:cond delay="0"/>
                                          </p:stCondLst>
                                        </p:cTn>
                                        <p:tgtEl>
                                          <p:spTgt spid="243"/>
                                        </p:tgtEl>
                                        <p:attrNameLst>
                                          <p:attrName>style.visibility</p:attrName>
                                        </p:attrNameLst>
                                      </p:cBhvr>
                                      <p:to>
                                        <p:strVal val="visible"/>
                                      </p:to>
                                    </p:set>
                                    <p:animEffect transition="in" filter="fade">
                                      <p:cBhvr>
                                        <p:cTn id="81" dur="1"/>
                                        <p:tgtEl>
                                          <p:spTgt spid="243"/>
                                        </p:tgtEl>
                                      </p:cBhvr>
                                    </p:animEffect>
                                  </p:childTnLst>
                                </p:cTn>
                              </p:par>
                              <p:par>
                                <p:cTn id="82" presetID="10" presetClass="entr" presetSubtype="0" fill="hold" nodeType="withEffect">
                                  <p:stCondLst>
                                    <p:cond delay="0"/>
                                  </p:stCondLst>
                                  <p:childTnLst>
                                    <p:set>
                                      <p:cBhvr>
                                        <p:cTn id="83" dur="1" fill="hold">
                                          <p:stCondLst>
                                            <p:cond delay="0"/>
                                          </p:stCondLst>
                                        </p:cTn>
                                        <p:tgtEl>
                                          <p:spTgt spid="245"/>
                                        </p:tgtEl>
                                        <p:attrNameLst>
                                          <p:attrName>style.visibility</p:attrName>
                                        </p:attrNameLst>
                                      </p:cBhvr>
                                      <p:to>
                                        <p:strVal val="visible"/>
                                      </p:to>
                                    </p:set>
                                    <p:animEffect transition="in" filter="fade">
                                      <p:cBhvr>
                                        <p:cTn id="84" dur="1"/>
                                        <p:tgtEl>
                                          <p:spTgt spid="245"/>
                                        </p:tgtEl>
                                      </p:cBhvr>
                                    </p:animEffect>
                                  </p:childTnLst>
                                </p:cTn>
                              </p:par>
                              <p:par>
                                <p:cTn id="85" presetID="10" presetClass="entr" presetSubtype="0" fill="hold" nodeType="withEffect">
                                  <p:stCondLst>
                                    <p:cond delay="0"/>
                                  </p:stCondLst>
                                  <p:childTnLst>
                                    <p:set>
                                      <p:cBhvr>
                                        <p:cTn id="86" dur="1" fill="hold">
                                          <p:stCondLst>
                                            <p:cond delay="0"/>
                                          </p:stCondLst>
                                        </p:cTn>
                                        <p:tgtEl>
                                          <p:spTgt spid="246"/>
                                        </p:tgtEl>
                                        <p:attrNameLst>
                                          <p:attrName>style.visibility</p:attrName>
                                        </p:attrNameLst>
                                      </p:cBhvr>
                                      <p:to>
                                        <p:strVal val="visible"/>
                                      </p:to>
                                    </p:set>
                                    <p:animEffect transition="in" filter="fade">
                                      <p:cBhvr>
                                        <p:cTn id="87" dur="1"/>
                                        <p:tgtEl>
                                          <p:spTgt spid="246"/>
                                        </p:tgtEl>
                                      </p:cBhvr>
                                    </p:animEffect>
                                  </p:childTnLst>
                                </p:cTn>
                              </p:par>
                              <p:par>
                                <p:cTn id="88" presetID="10" presetClass="entr" presetSubtype="0" fill="hold" nodeType="withEffect">
                                  <p:stCondLst>
                                    <p:cond delay="0"/>
                                  </p:stCondLst>
                                  <p:childTnLst>
                                    <p:set>
                                      <p:cBhvr>
                                        <p:cTn id="89" dur="1" fill="hold">
                                          <p:stCondLst>
                                            <p:cond delay="0"/>
                                          </p:stCondLst>
                                        </p:cTn>
                                        <p:tgtEl>
                                          <p:spTgt spid="247"/>
                                        </p:tgtEl>
                                        <p:attrNameLst>
                                          <p:attrName>style.visibility</p:attrName>
                                        </p:attrNameLst>
                                      </p:cBhvr>
                                      <p:to>
                                        <p:strVal val="visible"/>
                                      </p:to>
                                    </p:set>
                                    <p:animEffect transition="in" filter="fade">
                                      <p:cBhvr>
                                        <p:cTn id="90" dur="1"/>
                                        <p:tgtEl>
                                          <p:spTgt spid="24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8"/>
                                        </p:tgtEl>
                                        <p:attrNameLst>
                                          <p:attrName>style.visibility</p:attrName>
                                        </p:attrNameLst>
                                      </p:cBhvr>
                                      <p:to>
                                        <p:strVal val="visible"/>
                                      </p:to>
                                    </p:set>
                                    <p:animEffect transition="in" filter="fade">
                                      <p:cBhvr>
                                        <p:cTn id="95" dur="1"/>
                                        <p:tgtEl>
                                          <p:spTgt spid="258"/>
                                        </p:tgtEl>
                                      </p:cBhvr>
                                    </p:animEffect>
                                  </p:childTnLst>
                                </p:cTn>
                              </p:par>
                              <p:par>
                                <p:cTn id="96" presetID="10" presetClass="entr" presetSubtype="0" fill="hold" nodeType="withEffect">
                                  <p:stCondLst>
                                    <p:cond delay="0"/>
                                  </p:stCondLst>
                                  <p:childTnLst>
                                    <p:set>
                                      <p:cBhvr>
                                        <p:cTn id="97" dur="1" fill="hold">
                                          <p:stCondLst>
                                            <p:cond delay="0"/>
                                          </p:stCondLst>
                                        </p:cTn>
                                        <p:tgtEl>
                                          <p:spTgt spid="265"/>
                                        </p:tgtEl>
                                        <p:attrNameLst>
                                          <p:attrName>style.visibility</p:attrName>
                                        </p:attrNameLst>
                                      </p:cBhvr>
                                      <p:to>
                                        <p:strVal val="visible"/>
                                      </p:to>
                                    </p:set>
                                    <p:animEffect transition="in" filter="fade">
                                      <p:cBhvr>
                                        <p:cTn id="98" dur="1"/>
                                        <p:tgtEl>
                                          <p:spTgt spid="265"/>
                                        </p:tgtEl>
                                      </p:cBhvr>
                                    </p:animEffect>
                                  </p:childTnLst>
                                </p:cTn>
                              </p:par>
                              <p:par>
                                <p:cTn id="99" presetID="10" presetClass="entr" presetSubtype="0" fill="hold" nodeType="withEffect">
                                  <p:stCondLst>
                                    <p:cond delay="0"/>
                                  </p:stCondLst>
                                  <p:childTnLst>
                                    <p:set>
                                      <p:cBhvr>
                                        <p:cTn id="100" dur="1" fill="hold">
                                          <p:stCondLst>
                                            <p:cond delay="0"/>
                                          </p:stCondLst>
                                        </p:cTn>
                                        <p:tgtEl>
                                          <p:spTgt spid="252"/>
                                        </p:tgtEl>
                                        <p:attrNameLst>
                                          <p:attrName>style.visibility</p:attrName>
                                        </p:attrNameLst>
                                      </p:cBhvr>
                                      <p:to>
                                        <p:strVal val="visible"/>
                                      </p:to>
                                    </p:set>
                                    <p:animEffect transition="in" filter="fade">
                                      <p:cBhvr>
                                        <p:cTn id="101" dur="1"/>
                                        <p:tgtEl>
                                          <p:spTgt spid="25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54"/>
                                        </p:tgtEl>
                                        <p:attrNameLst>
                                          <p:attrName>style.visibility</p:attrName>
                                        </p:attrNameLst>
                                      </p:cBhvr>
                                      <p:to>
                                        <p:strVal val="visible"/>
                                      </p:to>
                                    </p:set>
                                    <p:animEffect transition="in" filter="fade">
                                      <p:cBhvr>
                                        <p:cTn id="106" dur="1"/>
                                        <p:tgtEl>
                                          <p:spTgt spid="254"/>
                                        </p:tgtEl>
                                      </p:cBhvr>
                                    </p:animEffect>
                                  </p:childTnLst>
                                </p:cTn>
                              </p:par>
                              <p:par>
                                <p:cTn id="107" presetID="10" presetClass="entr" presetSubtype="0" fill="hold" nodeType="withEffect">
                                  <p:stCondLst>
                                    <p:cond delay="0"/>
                                  </p:stCondLst>
                                  <p:childTnLst>
                                    <p:set>
                                      <p:cBhvr>
                                        <p:cTn id="108" dur="1" fill="hold">
                                          <p:stCondLst>
                                            <p:cond delay="0"/>
                                          </p:stCondLst>
                                        </p:cTn>
                                        <p:tgtEl>
                                          <p:spTgt spid="263"/>
                                        </p:tgtEl>
                                        <p:attrNameLst>
                                          <p:attrName>style.visibility</p:attrName>
                                        </p:attrNameLst>
                                      </p:cBhvr>
                                      <p:to>
                                        <p:strVal val="visible"/>
                                      </p:to>
                                    </p:set>
                                    <p:animEffect transition="in" filter="fade">
                                      <p:cBhvr>
                                        <p:cTn id="109" dur="1"/>
                                        <p:tgtEl>
                                          <p:spTgt spid="263"/>
                                        </p:tgtEl>
                                      </p:cBhvr>
                                    </p:animEffect>
                                  </p:childTnLst>
                                </p:cTn>
                              </p:par>
                              <p:par>
                                <p:cTn id="110" presetID="10" presetClass="entr" presetSubtype="0" fill="hold" nodeType="withEffect">
                                  <p:stCondLst>
                                    <p:cond delay="0"/>
                                  </p:stCondLst>
                                  <p:childTnLst>
                                    <p:set>
                                      <p:cBhvr>
                                        <p:cTn id="111" dur="1" fill="hold">
                                          <p:stCondLst>
                                            <p:cond delay="0"/>
                                          </p:stCondLst>
                                        </p:cTn>
                                        <p:tgtEl>
                                          <p:spTgt spid="261"/>
                                        </p:tgtEl>
                                        <p:attrNameLst>
                                          <p:attrName>style.visibility</p:attrName>
                                        </p:attrNameLst>
                                      </p:cBhvr>
                                      <p:to>
                                        <p:strVal val="visible"/>
                                      </p:to>
                                    </p:set>
                                    <p:animEffect transition="in" filter="fade">
                                      <p:cBhvr>
                                        <p:cTn id="112" dur="1"/>
                                        <p:tgtEl>
                                          <p:spTgt spid="26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53"/>
                                        </p:tgtEl>
                                        <p:attrNameLst>
                                          <p:attrName>style.visibility</p:attrName>
                                        </p:attrNameLst>
                                      </p:cBhvr>
                                      <p:to>
                                        <p:strVal val="visible"/>
                                      </p:to>
                                    </p:set>
                                    <p:animEffect transition="in" filter="fade">
                                      <p:cBhvr>
                                        <p:cTn id="117" dur="1"/>
                                        <p:tgtEl>
                                          <p:spTgt spid="253"/>
                                        </p:tgtEl>
                                      </p:cBhvr>
                                    </p:animEffect>
                                  </p:childTnLst>
                                </p:cTn>
                              </p:par>
                              <p:par>
                                <p:cTn id="118" presetID="10" presetClass="entr" presetSubtype="0" fill="hold" nodeType="withEffect">
                                  <p:stCondLst>
                                    <p:cond delay="0"/>
                                  </p:stCondLst>
                                  <p:childTnLst>
                                    <p:set>
                                      <p:cBhvr>
                                        <p:cTn id="119" dur="1" fill="hold">
                                          <p:stCondLst>
                                            <p:cond delay="0"/>
                                          </p:stCondLst>
                                        </p:cTn>
                                        <p:tgtEl>
                                          <p:spTgt spid="264"/>
                                        </p:tgtEl>
                                        <p:attrNameLst>
                                          <p:attrName>style.visibility</p:attrName>
                                        </p:attrNameLst>
                                      </p:cBhvr>
                                      <p:to>
                                        <p:strVal val="visible"/>
                                      </p:to>
                                    </p:set>
                                    <p:animEffect transition="in" filter="fade">
                                      <p:cBhvr>
                                        <p:cTn id="120" dur="1"/>
                                        <p:tgtEl>
                                          <p:spTgt spid="264"/>
                                        </p:tgtEl>
                                      </p:cBhvr>
                                    </p:animEffect>
                                  </p:childTnLst>
                                </p:cTn>
                              </p:par>
                              <p:par>
                                <p:cTn id="121" presetID="10" presetClass="entr" presetSubtype="0" fill="hold" nodeType="withEffect">
                                  <p:stCondLst>
                                    <p:cond delay="0"/>
                                  </p:stCondLst>
                                  <p:childTnLst>
                                    <p:set>
                                      <p:cBhvr>
                                        <p:cTn id="122" dur="1" fill="hold">
                                          <p:stCondLst>
                                            <p:cond delay="0"/>
                                          </p:stCondLst>
                                        </p:cTn>
                                        <p:tgtEl>
                                          <p:spTgt spid="256"/>
                                        </p:tgtEl>
                                        <p:attrNameLst>
                                          <p:attrName>style.visibility</p:attrName>
                                        </p:attrNameLst>
                                      </p:cBhvr>
                                      <p:to>
                                        <p:strVal val="visible"/>
                                      </p:to>
                                    </p:set>
                                    <p:animEffect transition="in" filter="fade">
                                      <p:cBhvr>
                                        <p:cTn id="123" dur="1"/>
                                        <p:tgtEl>
                                          <p:spTgt spid="25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60"/>
                                        </p:tgtEl>
                                        <p:attrNameLst>
                                          <p:attrName>style.visibility</p:attrName>
                                        </p:attrNameLst>
                                      </p:cBhvr>
                                      <p:to>
                                        <p:strVal val="visible"/>
                                      </p:to>
                                    </p:set>
                                    <p:animEffect transition="in" filter="fade">
                                      <p:cBhvr>
                                        <p:cTn id="128" dur="1"/>
                                        <p:tgtEl>
                                          <p:spTgt spid="260"/>
                                        </p:tgtEl>
                                      </p:cBhvr>
                                    </p:animEffect>
                                  </p:childTnLst>
                                </p:cTn>
                              </p:par>
                              <p:par>
                                <p:cTn id="129" presetID="10" presetClass="entr" presetSubtype="0" fill="hold" nodeType="withEffect">
                                  <p:stCondLst>
                                    <p:cond delay="0"/>
                                  </p:stCondLst>
                                  <p:childTnLst>
                                    <p:set>
                                      <p:cBhvr>
                                        <p:cTn id="130" dur="1" fill="hold">
                                          <p:stCondLst>
                                            <p:cond delay="0"/>
                                          </p:stCondLst>
                                        </p:cTn>
                                        <p:tgtEl>
                                          <p:spTgt spid="267"/>
                                        </p:tgtEl>
                                        <p:attrNameLst>
                                          <p:attrName>style.visibility</p:attrName>
                                        </p:attrNameLst>
                                      </p:cBhvr>
                                      <p:to>
                                        <p:strVal val="visible"/>
                                      </p:to>
                                    </p:set>
                                    <p:animEffect transition="in" filter="fade">
                                      <p:cBhvr>
                                        <p:cTn id="131" dur="1"/>
                                        <p:tgtEl>
                                          <p:spTgt spid="267"/>
                                        </p:tgtEl>
                                      </p:cBhvr>
                                    </p:animEffect>
                                  </p:childTnLst>
                                </p:cTn>
                              </p:par>
                              <p:par>
                                <p:cTn id="132" presetID="10" presetClass="entr" presetSubtype="0" fill="hold" nodeType="withEffect">
                                  <p:stCondLst>
                                    <p:cond delay="0"/>
                                  </p:stCondLst>
                                  <p:childTnLst>
                                    <p:set>
                                      <p:cBhvr>
                                        <p:cTn id="133" dur="1" fill="hold">
                                          <p:stCondLst>
                                            <p:cond delay="0"/>
                                          </p:stCondLst>
                                        </p:cTn>
                                        <p:tgtEl>
                                          <p:spTgt spid="257"/>
                                        </p:tgtEl>
                                        <p:attrNameLst>
                                          <p:attrName>style.visibility</p:attrName>
                                        </p:attrNameLst>
                                      </p:cBhvr>
                                      <p:to>
                                        <p:strVal val="visible"/>
                                      </p:to>
                                    </p:set>
                                    <p:animEffect transition="in" filter="fade">
                                      <p:cBhvr>
                                        <p:cTn id="134" dur="1"/>
                                        <p:tgtEl>
                                          <p:spTgt spid="257"/>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55"/>
                                        </p:tgtEl>
                                        <p:attrNameLst>
                                          <p:attrName>style.visibility</p:attrName>
                                        </p:attrNameLst>
                                      </p:cBhvr>
                                      <p:to>
                                        <p:strVal val="visible"/>
                                      </p:to>
                                    </p:set>
                                    <p:animEffect transition="in" filter="fade">
                                      <p:cBhvr>
                                        <p:cTn id="139" dur="1"/>
                                        <p:tgtEl>
                                          <p:spTgt spid="255"/>
                                        </p:tgtEl>
                                      </p:cBhvr>
                                    </p:animEffect>
                                  </p:childTnLst>
                                </p:cTn>
                              </p:par>
                              <p:par>
                                <p:cTn id="140" presetID="10" presetClass="entr" presetSubtype="0" fill="hold" nodeType="withEffect">
                                  <p:stCondLst>
                                    <p:cond delay="0"/>
                                  </p:stCondLst>
                                  <p:childTnLst>
                                    <p:set>
                                      <p:cBhvr>
                                        <p:cTn id="141" dur="1" fill="hold">
                                          <p:stCondLst>
                                            <p:cond delay="0"/>
                                          </p:stCondLst>
                                        </p:cTn>
                                        <p:tgtEl>
                                          <p:spTgt spid="259"/>
                                        </p:tgtEl>
                                        <p:attrNameLst>
                                          <p:attrName>style.visibility</p:attrName>
                                        </p:attrNameLst>
                                      </p:cBhvr>
                                      <p:to>
                                        <p:strVal val="visible"/>
                                      </p:to>
                                    </p:set>
                                    <p:animEffect transition="in" filter="fade">
                                      <p:cBhvr>
                                        <p:cTn id="142" dur="1"/>
                                        <p:tgtEl>
                                          <p:spTgt spid="259"/>
                                        </p:tgtEl>
                                      </p:cBhvr>
                                    </p:animEffect>
                                  </p:childTnLst>
                                </p:cTn>
                              </p:par>
                              <p:par>
                                <p:cTn id="143" presetID="10" presetClass="entr" presetSubtype="0" fill="hold" nodeType="withEffect">
                                  <p:stCondLst>
                                    <p:cond delay="0"/>
                                  </p:stCondLst>
                                  <p:childTnLst>
                                    <p:set>
                                      <p:cBhvr>
                                        <p:cTn id="144" dur="1" fill="hold">
                                          <p:stCondLst>
                                            <p:cond delay="0"/>
                                          </p:stCondLst>
                                        </p:cTn>
                                        <p:tgtEl>
                                          <p:spTgt spid="266"/>
                                        </p:tgtEl>
                                        <p:attrNameLst>
                                          <p:attrName>style.visibility</p:attrName>
                                        </p:attrNameLst>
                                      </p:cBhvr>
                                      <p:to>
                                        <p:strVal val="visible"/>
                                      </p:to>
                                    </p:set>
                                    <p:animEffect transition="in" filter="fade">
                                      <p:cBhvr>
                                        <p:cTn id="145" dur="1"/>
                                        <p:tgtEl>
                                          <p:spTgt spid="266"/>
                                        </p:tgtEl>
                                      </p:cBhvr>
                                    </p:animEffect>
                                  </p:childTnLst>
                                </p:cTn>
                              </p:par>
                              <p:par>
                                <p:cTn id="146" presetID="10" presetClass="entr" presetSubtype="0" fill="hold" nodeType="withEffect">
                                  <p:stCondLst>
                                    <p:cond delay="0"/>
                                  </p:stCondLst>
                                  <p:childTnLst>
                                    <p:set>
                                      <p:cBhvr>
                                        <p:cTn id="147" dur="1" fill="hold">
                                          <p:stCondLst>
                                            <p:cond delay="0"/>
                                          </p:stCondLst>
                                        </p:cTn>
                                        <p:tgtEl>
                                          <p:spTgt spid="262"/>
                                        </p:tgtEl>
                                        <p:attrNameLst>
                                          <p:attrName>style.visibility</p:attrName>
                                        </p:attrNameLst>
                                      </p:cBhvr>
                                      <p:to>
                                        <p:strVal val="visible"/>
                                      </p:to>
                                    </p:set>
                                    <p:animEffect transition="in" filter="fade">
                                      <p:cBhvr>
                                        <p:cTn id="148" dur="1"/>
                                        <p:tgtEl>
                                          <p:spTgt spid="262"/>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68"/>
                                        </p:tgtEl>
                                        <p:attrNameLst>
                                          <p:attrName>style.visibility</p:attrName>
                                        </p:attrNameLst>
                                      </p:cBhvr>
                                      <p:to>
                                        <p:strVal val="visible"/>
                                      </p:to>
                                    </p:set>
                                    <p:animEffect transition="in" filter="fade">
                                      <p:cBhvr>
                                        <p:cTn id="153" dur="1"/>
                                        <p:tgtEl>
                                          <p:spTgt spid="268"/>
                                        </p:tgtEl>
                                      </p:cBhvr>
                                    </p:animEffect>
                                  </p:childTnLst>
                                </p:cTn>
                              </p:par>
                              <p:par>
                                <p:cTn id="154" presetID="10" presetClass="entr" presetSubtype="0" fill="hold" nodeType="withEffect">
                                  <p:stCondLst>
                                    <p:cond delay="0"/>
                                  </p:stCondLst>
                                  <p:childTnLst>
                                    <p:set>
                                      <p:cBhvr>
                                        <p:cTn id="155" dur="1" fill="hold">
                                          <p:stCondLst>
                                            <p:cond delay="0"/>
                                          </p:stCondLst>
                                        </p:cTn>
                                        <p:tgtEl>
                                          <p:spTgt spid="269"/>
                                        </p:tgtEl>
                                        <p:attrNameLst>
                                          <p:attrName>style.visibility</p:attrName>
                                        </p:attrNameLst>
                                      </p:cBhvr>
                                      <p:to>
                                        <p:strVal val="visible"/>
                                      </p:to>
                                    </p:set>
                                    <p:animEffect transition="in" filter="fade">
                                      <p:cBhvr>
                                        <p:cTn id="156" dur="1"/>
                                        <p:tgtEl>
                                          <p:spTgt spid="269"/>
                                        </p:tgtEl>
                                      </p:cBhvr>
                                    </p:animEffect>
                                  </p:childTnLst>
                                </p:cTn>
                              </p:par>
                              <p:par>
                                <p:cTn id="157" presetID="10" presetClass="entr" presetSubtype="0" fill="hold" nodeType="withEffect">
                                  <p:stCondLst>
                                    <p:cond delay="0"/>
                                  </p:stCondLst>
                                  <p:childTnLst>
                                    <p:set>
                                      <p:cBhvr>
                                        <p:cTn id="158" dur="1" fill="hold">
                                          <p:stCondLst>
                                            <p:cond delay="0"/>
                                          </p:stCondLst>
                                        </p:cTn>
                                        <p:tgtEl>
                                          <p:spTgt spid="270"/>
                                        </p:tgtEl>
                                        <p:attrNameLst>
                                          <p:attrName>style.visibility</p:attrName>
                                        </p:attrNameLst>
                                      </p:cBhvr>
                                      <p:to>
                                        <p:strVal val="visible"/>
                                      </p:to>
                                    </p:set>
                                    <p:animEffect transition="in" filter="fade">
                                      <p:cBhvr>
                                        <p:cTn id="159" dur="1"/>
                                        <p:tgtEl>
                                          <p:spTgt spid="270"/>
                                        </p:tgtEl>
                                      </p:cBhvr>
                                    </p:animEffect>
                                  </p:childTnLst>
                                </p:cTn>
                              </p:par>
                              <p:par>
                                <p:cTn id="160" presetID="10" presetClass="entr" presetSubtype="0" fill="hold" nodeType="withEffect">
                                  <p:stCondLst>
                                    <p:cond delay="0"/>
                                  </p:stCondLst>
                                  <p:childTnLst>
                                    <p:set>
                                      <p:cBhvr>
                                        <p:cTn id="161" dur="1" fill="hold">
                                          <p:stCondLst>
                                            <p:cond delay="0"/>
                                          </p:stCondLst>
                                        </p:cTn>
                                        <p:tgtEl>
                                          <p:spTgt spid="271"/>
                                        </p:tgtEl>
                                        <p:attrNameLst>
                                          <p:attrName>style.visibility</p:attrName>
                                        </p:attrNameLst>
                                      </p:cBhvr>
                                      <p:to>
                                        <p:strVal val="visible"/>
                                      </p:to>
                                    </p:set>
                                    <p:animEffect transition="in" filter="fade">
                                      <p:cBhvr>
                                        <p:cTn id="162" dur="1"/>
                                        <p:tgtEl>
                                          <p:spTgt spid="271"/>
                                        </p:tgtEl>
                                      </p:cBhvr>
                                    </p:animEffect>
                                  </p:childTnLst>
                                </p:cTn>
                              </p:par>
                              <p:par>
                                <p:cTn id="163" presetID="10" presetClass="entr" presetSubtype="0" fill="hold" nodeType="withEffect">
                                  <p:stCondLst>
                                    <p:cond delay="0"/>
                                  </p:stCondLst>
                                  <p:childTnLst>
                                    <p:set>
                                      <p:cBhvr>
                                        <p:cTn id="164" dur="1" fill="hold">
                                          <p:stCondLst>
                                            <p:cond delay="0"/>
                                          </p:stCondLst>
                                        </p:cTn>
                                        <p:tgtEl>
                                          <p:spTgt spid="274"/>
                                        </p:tgtEl>
                                        <p:attrNameLst>
                                          <p:attrName>style.visibility</p:attrName>
                                        </p:attrNameLst>
                                      </p:cBhvr>
                                      <p:to>
                                        <p:strVal val="visible"/>
                                      </p:to>
                                    </p:set>
                                    <p:animEffect transition="in" filter="fade">
                                      <p:cBhvr>
                                        <p:cTn id="165" dur="1"/>
                                        <p:tgtEl>
                                          <p:spTgt spid="274"/>
                                        </p:tgtEl>
                                      </p:cBhvr>
                                    </p:animEffect>
                                  </p:childTnLst>
                                </p:cTn>
                              </p:par>
                              <p:par>
                                <p:cTn id="166" presetID="10" presetClass="entr" presetSubtype="0" fill="hold" nodeType="withEffect">
                                  <p:stCondLst>
                                    <p:cond delay="0"/>
                                  </p:stCondLst>
                                  <p:childTnLst>
                                    <p:set>
                                      <p:cBhvr>
                                        <p:cTn id="167" dur="1" fill="hold">
                                          <p:stCondLst>
                                            <p:cond delay="0"/>
                                          </p:stCondLst>
                                        </p:cTn>
                                        <p:tgtEl>
                                          <p:spTgt spid="275"/>
                                        </p:tgtEl>
                                        <p:attrNameLst>
                                          <p:attrName>style.visibility</p:attrName>
                                        </p:attrNameLst>
                                      </p:cBhvr>
                                      <p:to>
                                        <p:strVal val="visible"/>
                                      </p:to>
                                    </p:set>
                                    <p:animEffect transition="in" filter="fade">
                                      <p:cBhvr>
                                        <p:cTn id="168" dur="1"/>
                                        <p:tgtEl>
                                          <p:spTgt spid="275"/>
                                        </p:tgtEl>
                                      </p:cBhvr>
                                    </p:animEffect>
                                  </p:childTnLst>
                                </p:cTn>
                              </p:par>
                              <p:par>
                                <p:cTn id="169" presetID="10" presetClass="entr" presetSubtype="0" fill="hold" nodeType="withEffect">
                                  <p:stCondLst>
                                    <p:cond delay="0"/>
                                  </p:stCondLst>
                                  <p:childTnLst>
                                    <p:set>
                                      <p:cBhvr>
                                        <p:cTn id="170" dur="1" fill="hold">
                                          <p:stCondLst>
                                            <p:cond delay="0"/>
                                          </p:stCondLst>
                                        </p:cTn>
                                        <p:tgtEl>
                                          <p:spTgt spid="276"/>
                                        </p:tgtEl>
                                        <p:attrNameLst>
                                          <p:attrName>style.visibility</p:attrName>
                                        </p:attrNameLst>
                                      </p:cBhvr>
                                      <p:to>
                                        <p:strVal val="visible"/>
                                      </p:to>
                                    </p:set>
                                    <p:animEffect transition="in" filter="fade">
                                      <p:cBhvr>
                                        <p:cTn id="171" dur="1"/>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3264600" y="365700"/>
            <a:ext cx="8406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3600" dirty="0"/>
              <a:t>Why an MLOps Platform?</a:t>
            </a:r>
            <a:endParaRPr sz="3600" dirty="0"/>
          </a:p>
        </p:txBody>
      </p:sp>
      <p:sp>
        <p:nvSpPr>
          <p:cNvPr id="282" name="Google Shape;282;p28"/>
          <p:cNvSpPr txBox="1">
            <a:spLocks noGrp="1"/>
          </p:cNvSpPr>
          <p:nvPr>
            <p:ph type="body" idx="1"/>
          </p:nvPr>
        </p:nvSpPr>
        <p:spPr>
          <a:xfrm>
            <a:off x="3264600" y="1361400"/>
            <a:ext cx="6485700" cy="3021600"/>
          </a:xfrm>
          <a:prstGeom prst="rect">
            <a:avLst/>
          </a:prstGeom>
        </p:spPr>
        <p:txBody>
          <a:bodyPr spcFirstLastPara="1" wrap="square" lIns="0" tIns="0" rIns="0" bIns="0" anchor="t" anchorCtr="0">
            <a:noAutofit/>
          </a:bodyPr>
          <a:lstStyle/>
          <a:p>
            <a:pPr marL="457200" lvl="0" indent="-330200" algn="l" rtl="0">
              <a:spcBef>
                <a:spcPts val="0"/>
              </a:spcBef>
              <a:spcAft>
                <a:spcPts val="0"/>
              </a:spcAft>
              <a:buClr>
                <a:schemeClr val="accent2"/>
              </a:buClr>
              <a:buSzPts val="1600"/>
              <a:buChar char="●"/>
            </a:pPr>
            <a:r>
              <a:rPr lang="en-GB"/>
              <a:t>Reduce tool overload</a:t>
            </a:r>
            <a:endParaRPr lang="en-GB"/>
          </a:p>
          <a:p>
            <a:pPr marL="457200" lvl="0" indent="-330200" algn="l" rtl="0">
              <a:spcBef>
                <a:spcPts val="0"/>
              </a:spcBef>
              <a:spcAft>
                <a:spcPts val="0"/>
              </a:spcAft>
              <a:buClr>
                <a:schemeClr val="accent2"/>
              </a:buClr>
              <a:buSzPts val="1600"/>
              <a:buChar char="●"/>
            </a:pPr>
            <a:r>
              <a:rPr lang="en-GB"/>
              <a:t>Make a baseline on ML projects easier to achieve</a:t>
            </a:r>
            <a:endParaRPr lang="en-GB"/>
          </a:p>
          <a:p>
            <a:pPr marL="457200" lvl="0" indent="-330200" algn="l" rtl="0">
              <a:spcBef>
                <a:spcPts val="0"/>
              </a:spcBef>
              <a:spcAft>
                <a:spcPts val="0"/>
              </a:spcAft>
              <a:buClr>
                <a:schemeClr val="accent2"/>
              </a:buClr>
              <a:buSzPts val="1600"/>
              <a:buChar char="●"/>
            </a:pPr>
            <a:r>
              <a:rPr lang="en-GB"/>
              <a:t>Avoid a ‘zoo’</a:t>
            </a:r>
            <a:endParaRPr lang="en-GB"/>
          </a:p>
          <a:p>
            <a:pPr marL="457200" lvl="0" indent="-330200" algn="l" rtl="0">
              <a:spcBef>
                <a:spcPts val="0"/>
              </a:spcBef>
              <a:spcAft>
                <a:spcPts val="0"/>
              </a:spcAft>
              <a:buClr>
                <a:schemeClr val="accent2"/>
              </a:buClr>
              <a:buSzPts val="1600"/>
              <a:buChar char="●"/>
            </a:pPr>
            <a:r>
              <a:rPr lang="en-GB"/>
              <a:t>Ensure skills are portable</a:t>
            </a:r>
            <a:endParaRPr lang="en-GB"/>
          </a:p>
          <a:p>
            <a:pPr marL="457200" lvl="0" indent="-330200" algn="l" rtl="0">
              <a:spcBef>
                <a:spcPts val="0"/>
              </a:spcBef>
              <a:spcAft>
                <a:spcPts val="0"/>
              </a:spcAft>
              <a:buClr>
                <a:schemeClr val="accent2"/>
              </a:buClr>
              <a:buSzPts val="1600"/>
              <a:buChar char="●"/>
            </a:pPr>
            <a:r>
              <a:rPr lang="en-GB"/>
              <a:t>Reduce maintenance at tooling/infra level</a:t>
            </a:r>
            <a:endParaRPr lang="en-GB"/>
          </a:p>
          <a:p>
            <a:pPr marL="457200" lvl="0" indent="-330200" algn="l" rtl="0">
              <a:spcBef>
                <a:spcPts val="0"/>
              </a:spcBef>
              <a:spcAft>
                <a:spcPts val="0"/>
              </a:spcAft>
              <a:buClr>
                <a:schemeClr val="accent2"/>
              </a:buClr>
              <a:buSzPts val="1600"/>
              <a:buChar char="●"/>
            </a:pPr>
            <a:r>
              <a:rPr lang="en-GB"/>
              <a:t>Out of the box integrations between stages</a:t>
            </a:r>
            <a:endParaRPr lang="en-GB"/>
          </a:p>
          <a:p>
            <a:pPr marL="457200" lvl="0" indent="-330200" algn="l" rtl="0">
              <a:spcBef>
                <a:spcPts val="0"/>
              </a:spcBef>
              <a:spcAft>
                <a:spcPts val="0"/>
              </a:spcAft>
              <a:buClr>
                <a:schemeClr val="accent2"/>
              </a:buClr>
              <a:buSzPts val="1600"/>
              <a:buChar char="●"/>
            </a:pPr>
            <a:r>
              <a:rPr lang="en-GB"/>
              <a:t>Centralized permissions/governance</a:t>
            </a:r>
            <a:endParaRPr lang="en-GB"/>
          </a:p>
        </p:txBody>
      </p:sp>
      <p:sp>
        <p:nvSpPr>
          <p:cNvPr id="283" name="Google Shape;28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
        <p:nvSpPr>
          <p:cNvPr id="284" name="Google Shape;284;p28"/>
          <p:cNvSpPr txBox="1">
            <a:spLocks noGrp="1"/>
          </p:cNvSpPr>
          <p:nvPr>
            <p:ph type="subTitle" idx="2"/>
          </p:nvPr>
        </p:nvSpPr>
        <p:spPr>
          <a:xfrm>
            <a:off x="3270050" y="3829400"/>
            <a:ext cx="8406000" cy="426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GB"/>
              <a:t>A big overriding factor is your org’s cloud/infra strategy</a:t>
            </a:r>
            <a:endParaRPr lang="en-GB"/>
          </a:p>
        </p:txBody>
      </p:sp>
      <p:pic>
        <p:nvPicPr>
          <p:cNvPr id="285" name="Google Shape;285;p28"/>
          <p:cNvPicPr preferRelativeResize="0"/>
          <p:nvPr/>
        </p:nvPicPr>
        <p:blipFill rotWithShape="1">
          <a:blip r:embed="rId1"/>
          <a:srcRect l="40376" r="24333"/>
          <a:stretch>
            <a:fillRect/>
          </a:stretch>
        </p:blipFill>
        <p:spPr>
          <a:xfrm>
            <a:off x="1" y="0"/>
            <a:ext cx="3024748"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5" name="Rectangle 4"/>
          <p:cNvSpPr/>
          <p:nvPr/>
        </p:nvSpPr>
        <p:spPr>
          <a:xfrm>
            <a:off x="3574839" y="833909"/>
            <a:ext cx="1837427" cy="6221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ML Model</a:t>
            </a:r>
            <a:endParaRPr lang="en-US" dirty="0"/>
          </a:p>
        </p:txBody>
      </p:sp>
      <p:cxnSp>
        <p:nvCxnSpPr>
          <p:cNvPr id="7" name="Straight Arrow Connector 6"/>
          <p:cNvCxnSpPr/>
          <p:nvPr/>
        </p:nvCxnSpPr>
        <p:spPr>
          <a:xfrm>
            <a:off x="2755330" y="1144999"/>
            <a:ext cx="552090" cy="0"/>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2290631" y="960333"/>
            <a:ext cx="338554" cy="369332"/>
          </a:xfrm>
          <a:prstGeom prst="rect">
            <a:avLst/>
          </a:prstGeom>
          <a:noFill/>
        </p:spPr>
        <p:txBody>
          <a:bodyPr wrap="none" rtlCol="0">
            <a:spAutoFit/>
          </a:bodyPr>
          <a:lstStyle/>
          <a:p>
            <a:r>
              <a:rPr lang="en-US" dirty="0"/>
              <a:t>X</a:t>
            </a:r>
            <a:endParaRPr lang="en-US" dirty="0"/>
          </a:p>
        </p:txBody>
      </p:sp>
      <p:sp>
        <p:nvSpPr>
          <p:cNvPr id="10" name="TextBox 9"/>
          <p:cNvSpPr txBox="1"/>
          <p:nvPr/>
        </p:nvSpPr>
        <p:spPr>
          <a:xfrm>
            <a:off x="6355420" y="949371"/>
            <a:ext cx="969176" cy="369332"/>
          </a:xfrm>
          <a:prstGeom prst="rect">
            <a:avLst/>
          </a:prstGeom>
          <a:noFill/>
        </p:spPr>
        <p:txBody>
          <a:bodyPr wrap="none" rtlCol="0">
            <a:spAutoFit/>
          </a:bodyPr>
          <a:lstStyle/>
          <a:p>
            <a:r>
              <a:rPr lang="en-US" dirty="0"/>
              <a:t>Y = f(X)</a:t>
            </a:r>
            <a:endParaRPr lang="en-US" dirty="0"/>
          </a:p>
        </p:txBody>
      </p:sp>
      <p:sp>
        <p:nvSpPr>
          <p:cNvPr id="11" name="Content Placeholder 5"/>
          <p:cNvSpPr txBox="1"/>
          <p:nvPr/>
        </p:nvSpPr>
        <p:spPr>
          <a:xfrm>
            <a:off x="730578" y="4628753"/>
            <a:ext cx="8229600" cy="462177"/>
          </a:xfrm>
          <a:prstGeom prst="rect">
            <a:avLst/>
          </a:prstGeom>
        </p:spPr>
        <p:txBody>
          <a:bodyPr>
            <a:normAutofit/>
          </a:bodyPr>
          <a:lstStyle>
            <a:lvl1pPr marL="494030" indent="-457200" algn="l" rtl="0" eaLnBrk="1" latinLnBrk="0" hangingPunct="1">
              <a:spcBef>
                <a:spcPct val="20000"/>
              </a:spcBef>
              <a:buClr>
                <a:schemeClr val="tx1"/>
              </a:buClr>
              <a:buSzPct val="80000"/>
              <a:buFont typeface="Arial"/>
              <a:buChar char="•"/>
              <a:defRPr kumimoji="0" sz="3000" kern="1200">
                <a:solidFill>
                  <a:schemeClr val="tx1"/>
                </a:solidFill>
                <a:latin typeface="+mn-lt"/>
                <a:ea typeface="+mn-ea"/>
                <a:cs typeface="+mn-cs"/>
              </a:defRPr>
            </a:lvl1pPr>
            <a:lvl2pPr marL="905510" indent="-457200" algn="l" rtl="0" eaLnBrk="1" latinLnBrk="0" hangingPunct="1">
              <a:spcBef>
                <a:spcPct val="20000"/>
              </a:spcBef>
              <a:buClr>
                <a:schemeClr val="tx1"/>
              </a:buClr>
              <a:buSzPct val="90000"/>
              <a:buFont typeface="Arial"/>
              <a:buChar char="•"/>
              <a:defRPr kumimoji="0" sz="2600" kern="1200">
                <a:solidFill>
                  <a:schemeClr val="tx1"/>
                </a:solidFill>
                <a:latin typeface="+mn-lt"/>
                <a:ea typeface="+mn-ea"/>
                <a:cs typeface="+mn-cs"/>
              </a:defRPr>
            </a:lvl2pPr>
            <a:lvl3pPr marL="1092835" indent="-342900" algn="l" rtl="0" eaLnBrk="1" latinLnBrk="0" hangingPunct="1">
              <a:spcBef>
                <a:spcPct val="20000"/>
              </a:spcBef>
              <a:buClr>
                <a:schemeClr val="tx1"/>
              </a:buClr>
              <a:buSzPct val="85000"/>
              <a:buFont typeface="Arial"/>
              <a:buChar char="•"/>
              <a:defRPr kumimoji="0" sz="2400" kern="1200">
                <a:solidFill>
                  <a:schemeClr val="tx1"/>
                </a:solidFill>
                <a:latin typeface="+mn-lt"/>
                <a:ea typeface="+mn-ea"/>
                <a:cs typeface="+mn-cs"/>
              </a:defRPr>
            </a:lvl3pPr>
            <a:lvl4pPr marL="1385570" indent="-342900" algn="l" rtl="0" eaLnBrk="1" latinLnBrk="0" hangingPunct="1">
              <a:spcBef>
                <a:spcPct val="20000"/>
              </a:spcBef>
              <a:buClr>
                <a:schemeClr val="tx1"/>
              </a:buClr>
              <a:buSzPct val="90000"/>
              <a:buFont typeface="Arial"/>
              <a:buChar char="•"/>
              <a:defRPr kumimoji="0" sz="2000" kern="1200">
                <a:solidFill>
                  <a:schemeClr val="tx1"/>
                </a:solidFill>
                <a:latin typeface="+mn-lt"/>
                <a:ea typeface="+mn-ea"/>
                <a:cs typeface="+mn-cs"/>
              </a:defRPr>
            </a:lvl4pPr>
            <a:lvl5pPr marL="1650365" indent="-342900" algn="l" rtl="0" eaLnBrk="1" latinLnBrk="0" hangingPunct="1">
              <a:spcBef>
                <a:spcPct val="20000"/>
              </a:spcBef>
              <a:buClr>
                <a:schemeClr val="tx1"/>
              </a:buClr>
              <a:buSzPct val="100000"/>
              <a:buFont typeface="Arial"/>
              <a:buChar char="•"/>
              <a:defRPr kumimoji="0" sz="2000" kern="1200">
                <a:solidFill>
                  <a:schemeClr val="tx1"/>
                </a:solidFill>
                <a:latin typeface="+mn-lt"/>
                <a:ea typeface="+mn-ea"/>
                <a:cs typeface="+mn-cs"/>
              </a:defRPr>
            </a:lvl5pPr>
            <a:lvl6pPr marL="1700530"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95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830" indent="0">
              <a:buFont typeface="Arial"/>
              <a:buNone/>
            </a:pPr>
            <a:r>
              <a:rPr lang="en-GB" sz="2000" dirty="0">
                <a:highlight>
                  <a:srgbClr val="FFFF00"/>
                </a:highlight>
              </a:rPr>
              <a:t>Let’s share our model with users </a:t>
            </a:r>
            <a:r>
              <a:rPr lang="en-GB" sz="2000" i="1" dirty="0">
                <a:highlight>
                  <a:srgbClr val="FFFF00"/>
                </a:highlight>
              </a:rPr>
              <a:t>aka</a:t>
            </a:r>
            <a:r>
              <a:rPr lang="en-GB" sz="2000" dirty="0">
                <a:highlight>
                  <a:srgbClr val="FFFF00"/>
                </a:highlight>
              </a:rPr>
              <a:t> let’s put it into production!</a:t>
            </a:r>
            <a:endParaRPr lang="en-GB" sz="2000" dirty="0">
              <a:highlight>
                <a:srgbClr val="FFFF00"/>
              </a:highlight>
            </a:endParaRPr>
          </a:p>
        </p:txBody>
      </p:sp>
      <p:cxnSp>
        <p:nvCxnSpPr>
          <p:cNvPr id="13" name="Straight Arrow Connector 12"/>
          <p:cNvCxnSpPr/>
          <p:nvPr/>
        </p:nvCxnSpPr>
        <p:spPr>
          <a:xfrm>
            <a:off x="5607798" y="1134037"/>
            <a:ext cx="552090" cy="0"/>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51169" y="949371"/>
            <a:ext cx="748923" cy="369332"/>
          </a:xfrm>
          <a:prstGeom prst="rect">
            <a:avLst/>
          </a:prstGeom>
          <a:noFill/>
        </p:spPr>
        <p:txBody>
          <a:bodyPr wrap="none" rtlCol="0">
            <a:spAutoFit/>
          </a:bodyPr>
          <a:lstStyle/>
          <a:p>
            <a:r>
              <a:rPr lang="en-US" dirty="0"/>
              <a:t>Alice:</a:t>
            </a:r>
            <a:endParaRPr lang="en-US" dirty="0"/>
          </a:p>
        </p:txBody>
      </p:sp>
      <p:sp>
        <p:nvSpPr>
          <p:cNvPr id="9" name="TextBox 8"/>
          <p:cNvSpPr txBox="1"/>
          <p:nvPr/>
        </p:nvSpPr>
        <p:spPr>
          <a:xfrm>
            <a:off x="650371" y="2443155"/>
            <a:ext cx="659155" cy="369332"/>
          </a:xfrm>
          <a:prstGeom prst="rect">
            <a:avLst/>
          </a:prstGeom>
          <a:noFill/>
        </p:spPr>
        <p:txBody>
          <a:bodyPr wrap="none" rtlCol="0">
            <a:spAutoFit/>
          </a:bodyPr>
          <a:lstStyle/>
          <a:p>
            <a:r>
              <a:rPr lang="en-US" dirty="0"/>
              <a:t>Bob:</a:t>
            </a:r>
            <a:endParaRPr lang="en-US" dirty="0"/>
          </a:p>
        </p:txBody>
      </p:sp>
      <p:sp>
        <p:nvSpPr>
          <p:cNvPr id="12" name="TextBox 11"/>
          <p:cNvSpPr txBox="1"/>
          <p:nvPr/>
        </p:nvSpPr>
        <p:spPr>
          <a:xfrm>
            <a:off x="6364854" y="2443155"/>
            <a:ext cx="969176" cy="369332"/>
          </a:xfrm>
          <a:prstGeom prst="rect">
            <a:avLst/>
          </a:prstGeom>
          <a:noFill/>
        </p:spPr>
        <p:txBody>
          <a:bodyPr wrap="none" rtlCol="0">
            <a:spAutoFit/>
          </a:bodyPr>
          <a:lstStyle/>
          <a:p>
            <a:r>
              <a:rPr lang="en-US" dirty="0"/>
              <a:t>Y = f(X)</a:t>
            </a:r>
            <a:endParaRPr lang="en-US" dirty="0"/>
          </a:p>
        </p:txBody>
      </p:sp>
      <p:pic>
        <p:nvPicPr>
          <p:cNvPr id="14" name="Picture 13"/>
          <p:cNvPicPr>
            <a:picLocks noChangeAspect="1"/>
          </p:cNvPicPr>
          <p:nvPr/>
        </p:nvPicPr>
        <p:blipFill>
          <a:blip r:embed="rId1"/>
          <a:stretch>
            <a:fillRect/>
          </a:stretch>
        </p:blipFill>
        <p:spPr>
          <a:xfrm>
            <a:off x="2290631" y="3004582"/>
            <a:ext cx="4348257" cy="927316"/>
          </a:xfrm>
          <a:prstGeom prst="rect">
            <a:avLst/>
          </a:prstGeom>
        </p:spPr>
      </p:pic>
      <p:pic>
        <p:nvPicPr>
          <p:cNvPr id="1026" name="Picture 2"/>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341037" y="2242534"/>
            <a:ext cx="413826" cy="7705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01424" y="884513"/>
            <a:ext cx="570332" cy="622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0" showMasterSp="0">
  <p:cSld>
    <p:spTree>
      <p:nvGrpSpPr>
        <p:cNvPr id="1" name="Shape 289"/>
        <p:cNvGrpSpPr/>
        <p:nvPr/>
      </p:nvGrpSpPr>
      <p:grpSpPr>
        <a:xfrm>
          <a:off x="0" y="0"/>
          <a:ext cx="0" cy="0"/>
          <a:chOff x="0" y="0"/>
          <a:chExt cx="0" cy="0"/>
        </a:xfrm>
      </p:grpSpPr>
      <p:pic>
        <p:nvPicPr>
          <p:cNvPr id="290" name="Google Shape;290;p29"/>
          <p:cNvPicPr preferRelativeResize="0"/>
          <p:nvPr/>
        </p:nvPicPr>
        <p:blipFill>
          <a:blip r:embed="rId1"/>
          <a:stretch>
            <a:fillRect/>
          </a:stretch>
        </p:blipFill>
        <p:spPr>
          <a:xfrm>
            <a:off x="3664743" y="1310878"/>
            <a:ext cx="5356405" cy="3626596"/>
          </a:xfrm>
          <a:prstGeom prst="rect">
            <a:avLst/>
          </a:prstGeom>
          <a:noFill/>
          <a:ln>
            <a:noFill/>
          </a:ln>
        </p:spPr>
      </p:pic>
      <p:sp>
        <p:nvSpPr>
          <p:cNvPr id="291" name="Google Shape;291;p29"/>
          <p:cNvSpPr txBox="1">
            <a:spLocks noGrp="1"/>
          </p:cNvSpPr>
          <p:nvPr>
            <p:ph type="title"/>
          </p:nvPr>
        </p:nvSpPr>
        <p:spPr>
          <a:xfrm>
            <a:off x="369000" y="365700"/>
            <a:ext cx="8406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3600" dirty="0"/>
              <a:t>Avoiding a ‘zoo’</a:t>
            </a:r>
            <a:endParaRPr sz="3600" dirty="0"/>
          </a:p>
        </p:txBody>
      </p:sp>
      <p:sp>
        <p:nvSpPr>
          <p:cNvPr id="292" name="Google Shape;29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
        <p:nvSpPr>
          <p:cNvPr id="293" name="Google Shape;293;p29"/>
          <p:cNvSpPr txBox="1">
            <a:spLocks noGrp="1"/>
          </p:cNvSpPr>
          <p:nvPr>
            <p:ph type="body" idx="1"/>
          </p:nvPr>
        </p:nvSpPr>
        <p:spPr>
          <a:xfrm>
            <a:off x="368999" y="1361400"/>
            <a:ext cx="3295743" cy="28776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GB" dirty="0"/>
              <a:t>Easy to end up with huge variation of tools across org.</a:t>
            </a:r>
            <a:endParaRPr dirty="0"/>
          </a:p>
          <a:p>
            <a:pPr marL="457200" lvl="0" indent="-330200" algn="l" rtl="0">
              <a:spcBef>
                <a:spcPts val="0"/>
              </a:spcBef>
              <a:spcAft>
                <a:spcPts val="0"/>
              </a:spcAft>
              <a:buSzPts val="1600"/>
              <a:buChar char="●"/>
            </a:pPr>
            <a:r>
              <a:rPr lang="en-GB" dirty="0"/>
              <a:t>This diagram simplifies - imagine more departments and projects.</a:t>
            </a:r>
            <a:endParaRPr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A Simplified </a:t>
            </a:r>
            <a:r>
              <a:rPr lang="en-GB" sz="3200" dirty="0" err="1"/>
              <a:t>MLOps</a:t>
            </a:r>
            <a:r>
              <a:rPr lang="en-GB" sz="3200" dirty="0"/>
              <a:t> Pipeline</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8" name="TextBox 7"/>
          <p:cNvSpPr txBox="1"/>
          <p:nvPr/>
        </p:nvSpPr>
        <p:spPr>
          <a:xfrm>
            <a:off x="1362206" y="4602619"/>
            <a:ext cx="6416842" cy="369332"/>
          </a:xfrm>
          <a:prstGeom prst="rect">
            <a:avLst/>
          </a:prstGeom>
          <a:noFill/>
        </p:spPr>
        <p:txBody>
          <a:bodyPr wrap="square">
            <a:spAutoFit/>
          </a:bodyPr>
          <a:lstStyle/>
          <a:p>
            <a:pPr marL="36830" indent="0" algn="ctr">
              <a:buNone/>
            </a:pPr>
            <a:r>
              <a:rPr lang="en-GB" sz="1800" dirty="0" err="1">
                <a:highlight>
                  <a:srgbClr val="FFFF00"/>
                </a:highlight>
              </a:rPr>
              <a:t>MLOps</a:t>
            </a:r>
            <a:r>
              <a:rPr lang="en-GB" sz="1800" dirty="0">
                <a:highlight>
                  <a:srgbClr val="FFFF00"/>
                </a:highlight>
              </a:rPr>
              <a:t> is a multi-stage, iterative process.</a:t>
            </a:r>
            <a:endParaRPr lang="en-GB" sz="1800" dirty="0">
              <a:highlight>
                <a:srgbClr val="FFFF00"/>
              </a:highlight>
            </a:endParaRPr>
          </a:p>
        </p:txBody>
      </p:sp>
      <p:graphicFrame>
        <p:nvGraphicFramePr>
          <p:cNvPr id="9" name="Diagram 8"/>
          <p:cNvGraphicFramePr/>
          <p:nvPr/>
        </p:nvGraphicFramePr>
        <p:xfrm>
          <a:off x="1239939" y="1168985"/>
          <a:ext cx="6661376" cy="303763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Arc 1"/>
          <p:cNvSpPr/>
          <p:nvPr/>
        </p:nvSpPr>
        <p:spPr>
          <a:xfrm flipH="1">
            <a:off x="2104845" y="1874317"/>
            <a:ext cx="1613140" cy="914400"/>
          </a:xfrm>
          <a:prstGeom prst="arc">
            <a:avLst>
              <a:gd name="adj1" fmla="val 11045641"/>
              <a:gd name="adj2" fmla="val 21368481"/>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Arc 3"/>
          <p:cNvSpPr/>
          <p:nvPr/>
        </p:nvSpPr>
        <p:spPr>
          <a:xfrm flipH="1">
            <a:off x="3717985" y="1901744"/>
            <a:ext cx="1708032" cy="914400"/>
          </a:xfrm>
          <a:prstGeom prst="arc">
            <a:avLst>
              <a:gd name="adj1" fmla="val 11045641"/>
              <a:gd name="adj2" fmla="val 21368481"/>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Arc 5"/>
          <p:cNvSpPr/>
          <p:nvPr/>
        </p:nvSpPr>
        <p:spPr>
          <a:xfrm flipH="1">
            <a:off x="3717985" y="1697827"/>
            <a:ext cx="2999729" cy="1373989"/>
          </a:xfrm>
          <a:prstGeom prst="arc">
            <a:avLst>
              <a:gd name="adj1" fmla="val 11045641"/>
              <a:gd name="adj2" fmla="val 21368481"/>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Arc 6"/>
          <p:cNvSpPr/>
          <p:nvPr/>
        </p:nvSpPr>
        <p:spPr>
          <a:xfrm flipH="1">
            <a:off x="2087590" y="1366665"/>
            <a:ext cx="4630123" cy="2144282"/>
          </a:xfrm>
          <a:prstGeom prst="arc">
            <a:avLst>
              <a:gd name="adj1" fmla="val 11045641"/>
              <a:gd name="adj2" fmla="val 21368481"/>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Engineering</a:t>
            </a:r>
            <a:endParaRPr lang="en-GB"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4" name="Text Placeholder 3"/>
          <p:cNvSpPr>
            <a:spLocks noGrp="1"/>
          </p:cNvSpPr>
          <p:nvPr>
            <p:ph type="body" idx="10"/>
          </p:nvPr>
        </p:nvSpPr>
        <p:spPr>
          <a:xfrm>
            <a:off x="457200" y="2543343"/>
            <a:ext cx="2743200" cy="795080"/>
          </a:xfrm>
        </p:spPr>
        <p:txBody>
          <a:bodyPr>
            <a:normAutofit/>
          </a:bodyPr>
          <a:lstStyle/>
          <a:p>
            <a:r>
              <a:rPr lang="en-GB" dirty="0"/>
              <a:t>Reproducibility</a:t>
            </a:r>
            <a:endParaRPr lang="en-GB" dirty="0"/>
          </a:p>
          <a:p>
            <a:r>
              <a:rPr lang="en-GB" dirty="0"/>
              <a:t>Traceability</a:t>
            </a:r>
            <a:endParaRPr lang="en-GB" dirty="0"/>
          </a:p>
          <a:p>
            <a:r>
              <a:rPr lang="en-GB" dirty="0"/>
              <a:t>Data-driven ML</a:t>
            </a:r>
            <a:endParaRPr lang="en-GB" dirty="0"/>
          </a:p>
        </p:txBody>
      </p:sp>
      <p:graphicFrame>
        <p:nvGraphicFramePr>
          <p:cNvPr id="5" name="Diagram 4"/>
          <p:cNvGraphicFramePr/>
          <p:nvPr/>
        </p:nvGraphicFramePr>
        <p:xfrm>
          <a:off x="920761" y="4630335"/>
          <a:ext cx="6912023" cy="4280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745642" y="1745463"/>
            <a:ext cx="4026877" cy="1652571"/>
          </a:xfrm>
        </p:spPr>
        <p:txBody>
          <a:bodyPr>
            <a:noAutofit/>
          </a:bodyPr>
          <a:lstStyle/>
          <a:p>
            <a:pPr marL="36830" indent="0" algn="ctr">
              <a:buNone/>
            </a:pPr>
            <a:r>
              <a:rPr lang="en-GB" sz="8800" dirty="0"/>
              <a:t> f( )</a:t>
            </a:r>
            <a:endParaRPr lang="en-GB" sz="88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pic>
        <p:nvPicPr>
          <p:cNvPr id="13" name="Graphic 12" descr="Rubbish outlin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638642" y="2114550"/>
            <a:ext cx="914400" cy="914400"/>
          </a:xfrm>
          <a:prstGeom prst="rect">
            <a:avLst/>
          </a:prstGeom>
        </p:spPr>
      </p:pic>
      <p:pic>
        <p:nvPicPr>
          <p:cNvPr id="14" name="Graphic 13" descr="Rubbish outlin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212465" y="2114549"/>
            <a:ext cx="914400" cy="914400"/>
          </a:xfrm>
          <a:prstGeom prst="rect">
            <a:avLst/>
          </a:prstGeom>
        </p:spPr>
      </p:pic>
      <p:sp>
        <p:nvSpPr>
          <p:cNvPr id="4" name="TextBox 3"/>
          <p:cNvSpPr txBox="1"/>
          <p:nvPr/>
        </p:nvSpPr>
        <p:spPr>
          <a:xfrm>
            <a:off x="4553042" y="1891102"/>
            <a:ext cx="829841" cy="1446550"/>
          </a:xfrm>
          <a:prstGeom prst="rect">
            <a:avLst/>
          </a:prstGeom>
          <a:noFill/>
        </p:spPr>
        <p:txBody>
          <a:bodyPr wrap="square">
            <a:spAutoFit/>
          </a:bodyPr>
          <a:lstStyle/>
          <a:p>
            <a:r>
              <a:rPr kumimoji="0" lang="en-GB" sz="8800" b="0" i="0" u="none" strike="noStrike" kern="1200" cap="none" spc="0" normalizeH="0" baseline="0" noProof="0" dirty="0">
                <a:ln>
                  <a:noFill/>
                </a:ln>
                <a:solidFill>
                  <a:srgbClr val="0055A0"/>
                </a:solidFill>
                <a:effectLst/>
                <a:uLnTx/>
                <a:uFillTx/>
                <a:latin typeface="Arial"/>
                <a:ea typeface="+mn-ea"/>
                <a:cs typeface="+mn-cs"/>
              </a:rPr>
              <a: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3200" dirty="0"/>
              <a:t>Exploratory Data Analysis</a:t>
            </a:r>
            <a:endParaRPr lang="en-US" sz="3200" dirty="0"/>
          </a:p>
        </p:txBody>
      </p:sp>
      <p:sp>
        <p:nvSpPr>
          <p:cNvPr id="3" name="Content Placeholder 2"/>
          <p:cNvSpPr>
            <a:spLocks noGrp="1"/>
          </p:cNvSpPr>
          <p:nvPr>
            <p:ph idx="1"/>
          </p:nvPr>
        </p:nvSpPr>
        <p:spPr>
          <a:xfrm>
            <a:off x="457200" y="994205"/>
            <a:ext cx="2984740" cy="3203145"/>
          </a:xfrm>
        </p:spPr>
        <p:txBody>
          <a:bodyPr>
            <a:normAutofit/>
          </a:bodyPr>
          <a:lstStyle/>
          <a:p>
            <a:pPr marL="36830" indent="0">
              <a:buNone/>
            </a:pPr>
            <a:r>
              <a:rPr lang="en-US" sz="1800" dirty="0"/>
              <a:t>For structured data:</a:t>
            </a:r>
            <a:endParaRPr lang="en-US" sz="1800" dirty="0"/>
          </a:p>
          <a:p>
            <a:pPr>
              <a:buFontTx/>
              <a:buChar char="-"/>
            </a:pPr>
            <a:r>
              <a:rPr lang="en-US" sz="1800" dirty="0"/>
              <a:t>schema as required tables, columns and datatypes</a:t>
            </a:r>
            <a:endParaRPr lang="en-US" sz="1800" dirty="0"/>
          </a:p>
          <a:p>
            <a:pPr>
              <a:buFontTx/>
              <a:buChar char="-"/>
            </a:pPr>
            <a:endParaRPr lang="en-US" sz="1800" dirty="0"/>
          </a:p>
          <a:p>
            <a:pPr marL="36830" indent="0">
              <a:buNone/>
            </a:pPr>
            <a:r>
              <a:rPr lang="en-US" sz="1800" dirty="0"/>
              <a:t>For unstructured data:</a:t>
            </a:r>
            <a:endParaRPr lang="en-US" sz="1800" dirty="0"/>
          </a:p>
          <a:p>
            <a:pPr>
              <a:buFontTx/>
              <a:buChar char="-"/>
            </a:pPr>
            <a:r>
              <a:rPr lang="en-US" sz="1800" dirty="0"/>
              <a:t>resolution, image extension</a:t>
            </a:r>
            <a:endParaRPr lang="en-US" sz="1800" dirty="0"/>
          </a:p>
          <a:p>
            <a:pPr>
              <a:buFontTx/>
              <a:buChar char="-"/>
            </a:pPr>
            <a:r>
              <a:rPr lang="en-GB" sz="1800" dirty="0"/>
              <a:t>f</a:t>
            </a:r>
            <a:r>
              <a:rPr lang="en-US" sz="1800" dirty="0"/>
              <a:t>requency, duration, audio codec </a:t>
            </a:r>
            <a:endParaRPr lang="en-US" sz="1800" dirty="0"/>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sp>
        <p:nvSpPr>
          <p:cNvPr id="5" name="TextBox 4"/>
          <p:cNvSpPr txBox="1"/>
          <p:nvPr/>
        </p:nvSpPr>
        <p:spPr>
          <a:xfrm>
            <a:off x="783812" y="4680251"/>
            <a:ext cx="7127272" cy="338554"/>
          </a:xfrm>
          <a:prstGeom prst="rect">
            <a:avLst/>
          </a:prstGeom>
          <a:noFill/>
        </p:spPr>
        <p:txBody>
          <a:bodyPr wrap="none" rtlCol="0">
            <a:spAutoFit/>
          </a:bodyPr>
          <a:lstStyle/>
          <a:p>
            <a:r>
              <a:rPr lang="en-US" sz="1600" dirty="0">
                <a:highlight>
                  <a:srgbClr val="FFFF00"/>
                </a:highlight>
              </a:rPr>
              <a:t>Initial exploration allows indetifying requirements for input data in produciton.</a:t>
            </a:r>
            <a:endParaRPr lang="en-US" sz="1600" dirty="0">
              <a:highlight>
                <a:srgbClr val="FFFF00"/>
              </a:highlight>
            </a:endParaRPr>
          </a:p>
        </p:txBody>
      </p:sp>
      <p:pic>
        <p:nvPicPr>
          <p:cNvPr id="6" name="Picture 5"/>
          <p:cNvPicPr>
            <a:picLocks noChangeAspect="1"/>
          </p:cNvPicPr>
          <p:nvPr/>
        </p:nvPicPr>
        <p:blipFill>
          <a:blip r:embed="rId1"/>
          <a:stretch>
            <a:fillRect/>
          </a:stretch>
        </p:blipFill>
        <p:spPr>
          <a:xfrm>
            <a:off x="4446221" y="1342532"/>
            <a:ext cx="3553087" cy="2946972"/>
          </a:xfrm>
          <a:prstGeom prst="rect">
            <a:avLst/>
          </a:prstGeom>
        </p:spPr>
      </p:pic>
      <p:pic>
        <p:nvPicPr>
          <p:cNvPr id="7" name="Picture 6"/>
          <p:cNvPicPr>
            <a:picLocks noChangeAspect="1"/>
          </p:cNvPicPr>
          <p:nvPr/>
        </p:nvPicPr>
        <p:blipFill>
          <a:blip r:embed="rId2"/>
          <a:stretch>
            <a:fillRect/>
          </a:stretch>
        </p:blipFill>
        <p:spPr>
          <a:xfrm>
            <a:off x="3873191" y="994205"/>
            <a:ext cx="4919546" cy="41390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Data Processing Pipeline</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graphicFrame>
        <p:nvGraphicFramePr>
          <p:cNvPr id="7" name="Diagram 6"/>
          <p:cNvGraphicFramePr/>
          <p:nvPr/>
        </p:nvGraphicFramePr>
        <p:xfrm>
          <a:off x="404068" y="1480787"/>
          <a:ext cx="8333117" cy="21819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Box 1"/>
          <p:cNvSpPr txBox="1"/>
          <p:nvPr/>
        </p:nvSpPr>
        <p:spPr>
          <a:xfrm>
            <a:off x="4459113" y="3170243"/>
            <a:ext cx="1782860" cy="1077218"/>
          </a:xfrm>
          <a:prstGeom prst="rect">
            <a:avLst/>
          </a:prstGeom>
          <a:noFill/>
        </p:spPr>
        <p:txBody>
          <a:bodyPr wrap="none" rtlCol="0">
            <a:spAutoFit/>
          </a:bodyPr>
          <a:lstStyle/>
          <a:p>
            <a:pPr marL="285750" indent="-285750">
              <a:buFont typeface="Arial" panose="02080604020202020204" pitchFamily="34" charset="0"/>
              <a:buChar char="•"/>
            </a:pPr>
            <a:r>
              <a:rPr lang="en-GB" sz="1600" dirty="0"/>
              <a:t>F</a:t>
            </a:r>
            <a:r>
              <a:rPr lang="en-US" sz="1600" dirty="0"/>
              <a:t>illing NaNs</a:t>
            </a:r>
            <a:endParaRPr lang="en-US" sz="1600" dirty="0"/>
          </a:p>
          <a:p>
            <a:pPr marL="285750" indent="-285750">
              <a:buFont typeface="Arial" panose="02080604020202020204" pitchFamily="34" charset="0"/>
              <a:buChar char="•"/>
            </a:pPr>
            <a:r>
              <a:rPr lang="en-US" sz="1600" dirty="0"/>
              <a:t>Filtering</a:t>
            </a:r>
            <a:endParaRPr lang="en-US" sz="1600" dirty="0"/>
          </a:p>
          <a:p>
            <a:pPr marL="285750" indent="-285750">
              <a:buFont typeface="Arial" panose="02080604020202020204" pitchFamily="34" charset="0"/>
              <a:buChar char="•"/>
            </a:pPr>
            <a:r>
              <a:rPr lang="en-US" sz="1600" dirty="0"/>
              <a:t>Normalization</a:t>
            </a:r>
            <a:endParaRPr lang="en-US" sz="1600" dirty="0"/>
          </a:p>
          <a:p>
            <a:pPr marL="285750" indent="-285750">
              <a:buFont typeface="Arial" panose="02080604020202020204" pitchFamily="34" charset="0"/>
              <a:buChar char="•"/>
            </a:pPr>
            <a:r>
              <a:rPr lang="en-US" sz="1600" dirty="0"/>
              <a:t>Standarization</a:t>
            </a:r>
            <a:endParaRPr lang="en-US" sz="1600" dirty="0"/>
          </a:p>
        </p:txBody>
      </p:sp>
      <p:sp>
        <p:nvSpPr>
          <p:cNvPr id="4" name="TextBox 3"/>
          <p:cNvSpPr txBox="1"/>
          <p:nvPr/>
        </p:nvSpPr>
        <p:spPr>
          <a:xfrm>
            <a:off x="2411006" y="3170242"/>
            <a:ext cx="1861407" cy="830997"/>
          </a:xfrm>
          <a:prstGeom prst="rect">
            <a:avLst/>
          </a:prstGeom>
          <a:noFill/>
        </p:spPr>
        <p:txBody>
          <a:bodyPr wrap="none" rtlCol="0">
            <a:spAutoFit/>
          </a:bodyPr>
          <a:lstStyle/>
          <a:p>
            <a:pPr marL="285750" indent="-285750">
              <a:buFont typeface="Arial" panose="02080604020202020204" pitchFamily="34" charset="0"/>
              <a:buChar char="•"/>
            </a:pPr>
            <a:r>
              <a:rPr lang="pl-PL" sz="1600" dirty="0" err="1"/>
              <a:t>Schema</a:t>
            </a:r>
            <a:r>
              <a:rPr lang="pl-PL" sz="1600" dirty="0"/>
              <a:t> </a:t>
            </a:r>
            <a:r>
              <a:rPr lang="pl-PL" sz="1600" dirty="0" err="1"/>
              <a:t>check</a:t>
            </a:r>
            <a:endParaRPr lang="pl-PL" sz="1600" dirty="0"/>
          </a:p>
          <a:p>
            <a:pPr marL="285750" indent="-285750">
              <a:buFont typeface="Arial" panose="02080604020202020204" pitchFamily="34" charset="0"/>
              <a:buChar char="•"/>
            </a:pPr>
            <a:r>
              <a:rPr lang="pl-PL" sz="1600" dirty="0"/>
              <a:t>Audio/video file</a:t>
            </a:r>
            <a:br>
              <a:rPr lang="pl-PL" sz="1600" dirty="0"/>
            </a:br>
            <a:r>
              <a:rPr lang="pl-PL" sz="1600" dirty="0" err="1"/>
              <a:t>check</a:t>
            </a:r>
            <a:endParaRPr lang="en-US" sz="1600" dirty="0"/>
          </a:p>
        </p:txBody>
      </p:sp>
      <p:sp>
        <p:nvSpPr>
          <p:cNvPr id="6" name="TextBox 5"/>
          <p:cNvSpPr txBox="1"/>
          <p:nvPr/>
        </p:nvSpPr>
        <p:spPr>
          <a:xfrm>
            <a:off x="6367250" y="3170242"/>
            <a:ext cx="2127505" cy="584775"/>
          </a:xfrm>
          <a:prstGeom prst="rect">
            <a:avLst/>
          </a:prstGeom>
          <a:noFill/>
        </p:spPr>
        <p:txBody>
          <a:bodyPr wrap="none" rtlCol="0">
            <a:spAutoFit/>
          </a:bodyPr>
          <a:lstStyle/>
          <a:p>
            <a:pPr marL="285750" indent="-285750">
              <a:buFont typeface="Arial" panose="02080604020202020204" pitchFamily="34" charset="0"/>
              <a:buChar char="•"/>
            </a:pPr>
            <a:r>
              <a:rPr lang="pl-PL" sz="1600" dirty="0" err="1"/>
              <a:t>Feature</a:t>
            </a:r>
            <a:r>
              <a:rPr lang="pl-PL" sz="1600" dirty="0"/>
              <a:t> </a:t>
            </a:r>
            <a:r>
              <a:rPr lang="pl-PL" sz="1600" dirty="0" err="1"/>
              <a:t>selection</a:t>
            </a:r>
            <a:endParaRPr lang="pl-PL" sz="1600" dirty="0"/>
          </a:p>
          <a:p>
            <a:pPr marL="285750" indent="-285750">
              <a:buFont typeface="Arial" panose="02080604020202020204" pitchFamily="34" charset="0"/>
              <a:buChar char="•"/>
            </a:pPr>
            <a:r>
              <a:rPr lang="pl-PL" sz="1600" dirty="0" err="1"/>
              <a:t>Feature</a:t>
            </a:r>
            <a:r>
              <a:rPr lang="pl-PL" sz="1600" dirty="0"/>
              <a:t> </a:t>
            </a:r>
            <a:r>
              <a:rPr lang="pl-PL" sz="1600" dirty="0" err="1"/>
              <a:t>crossover</a:t>
            </a:r>
            <a:endParaRPr lang="en-US" sz="1600" dirty="0"/>
          </a:p>
        </p:txBody>
      </p:sp>
      <p:sp>
        <p:nvSpPr>
          <p:cNvPr id="8" name="TextBox 7"/>
          <p:cNvSpPr txBox="1"/>
          <p:nvPr/>
        </p:nvSpPr>
        <p:spPr>
          <a:xfrm>
            <a:off x="476834" y="3170242"/>
            <a:ext cx="1717137" cy="584775"/>
          </a:xfrm>
          <a:prstGeom prst="rect">
            <a:avLst/>
          </a:prstGeom>
          <a:noFill/>
        </p:spPr>
        <p:txBody>
          <a:bodyPr wrap="none" rtlCol="0">
            <a:spAutoFit/>
          </a:bodyPr>
          <a:lstStyle/>
          <a:p>
            <a:pPr marL="285750" indent="-285750">
              <a:buFont typeface="Arial" panose="02080604020202020204" pitchFamily="34" charset="0"/>
              <a:buChar char="•"/>
            </a:pPr>
            <a:r>
              <a:rPr lang="pl-PL" sz="1600" dirty="0" err="1"/>
              <a:t>Load</a:t>
            </a:r>
            <a:r>
              <a:rPr lang="pl-PL" sz="1600" dirty="0"/>
              <a:t> from file</a:t>
            </a:r>
            <a:endParaRPr lang="pl-PL" sz="1600" dirty="0"/>
          </a:p>
          <a:p>
            <a:pPr marL="285750" indent="-285750">
              <a:buFont typeface="Arial" panose="02080604020202020204" pitchFamily="34" charset="0"/>
              <a:buChar char="•"/>
            </a:pPr>
            <a:r>
              <a:rPr lang="pl-PL" sz="1600" dirty="0" err="1"/>
              <a:t>Load</a:t>
            </a:r>
            <a:r>
              <a:rPr lang="pl-PL" sz="1600" dirty="0"/>
              <a:t> from </a:t>
            </a:r>
            <a:r>
              <a:rPr lang="pl-PL" sz="1600" dirty="0" err="1"/>
              <a:t>db</a:t>
            </a:r>
            <a:endParaRPr lang="en-US" sz="1600" dirty="0"/>
          </a:p>
        </p:txBody>
      </p:sp>
      <p:sp>
        <p:nvSpPr>
          <p:cNvPr id="10" name="TextBox 9"/>
          <p:cNvSpPr txBox="1"/>
          <p:nvPr/>
        </p:nvSpPr>
        <p:spPr>
          <a:xfrm>
            <a:off x="693671" y="4674931"/>
            <a:ext cx="7530883" cy="338554"/>
          </a:xfrm>
          <a:prstGeom prst="rect">
            <a:avLst/>
          </a:prstGeom>
          <a:noFill/>
        </p:spPr>
        <p:txBody>
          <a:bodyPr wrap="square">
            <a:spAutoFit/>
          </a:bodyPr>
          <a:lstStyle/>
          <a:p>
            <a:r>
              <a:rPr lang="en-US" sz="1600" dirty="0">
                <a:highlight>
                  <a:srgbClr val="FFFF00"/>
                </a:highlight>
              </a:rPr>
              <a:t>We need to reproduce some of those steps (e.g. subtracting mean) in production!</a:t>
            </a:r>
            <a:endParaRPr lang="en-US" sz="1600" dirty="0">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p:cNvSpPr txBox="1"/>
          <p:nvPr/>
        </p:nvSpPr>
        <p:spPr>
          <a:xfrm>
            <a:off x="811764" y="4662929"/>
            <a:ext cx="5899376" cy="369332"/>
          </a:xfrm>
          <a:prstGeom prst="rect">
            <a:avLst/>
          </a:prstGeom>
          <a:noFill/>
        </p:spPr>
        <p:txBody>
          <a:bodyPr wrap="square">
            <a:spAutoFit/>
          </a:bodyPr>
          <a:lstStyle/>
          <a:p>
            <a:r>
              <a:rPr lang="en-US" dirty="0">
                <a:hlinkClick r:id="rId1"/>
              </a:rPr>
              <a:t>https://sites.google.com/princeton.edu/rep-workshop/</a:t>
            </a:r>
            <a:r>
              <a:rPr lang="en-US" dirty="0"/>
              <a:t> </a:t>
            </a:r>
            <a:endParaRPr lang="en-US" dirty="0"/>
          </a:p>
        </p:txBody>
      </p:sp>
      <p:sp>
        <p:nvSpPr>
          <p:cNvPr id="5" name="Title 4"/>
          <p:cNvSpPr>
            <a:spLocks noGrp="1"/>
          </p:cNvSpPr>
          <p:nvPr>
            <p:ph type="title"/>
          </p:nvPr>
        </p:nvSpPr>
        <p:spPr/>
        <p:txBody>
          <a:bodyPr>
            <a:normAutofit/>
          </a:bodyPr>
          <a:lstStyle/>
          <a:p>
            <a:pPr algn="r"/>
            <a:r>
              <a:rPr lang="en-GB" sz="3200" dirty="0"/>
              <a:t>Reproducibility</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7" name="Right Brace 6"/>
          <p:cNvSpPr/>
          <p:nvPr/>
        </p:nvSpPr>
        <p:spPr>
          <a:xfrm rot="5400000">
            <a:off x="4411999" y="1168103"/>
            <a:ext cx="150652" cy="251260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GB" sz="900">
              <a:solidFill>
                <a:prstClr val="black"/>
              </a:solidFill>
              <a:latin typeface="Arial"/>
            </a:endParaRPr>
          </a:p>
        </p:txBody>
      </p:sp>
      <p:sp>
        <p:nvSpPr>
          <p:cNvPr id="8" name="Cloud 7"/>
          <p:cNvSpPr/>
          <p:nvPr/>
        </p:nvSpPr>
        <p:spPr>
          <a:xfrm>
            <a:off x="3231023" y="1260718"/>
            <a:ext cx="918355" cy="565784"/>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900" dirty="0">
                <a:solidFill>
                  <a:prstClr val="black"/>
                </a:solidFill>
                <a:latin typeface="Arial"/>
              </a:rPr>
              <a:t>Dataset</a:t>
            </a:r>
            <a:endParaRPr lang="en-GB" sz="900" dirty="0">
              <a:solidFill>
                <a:prstClr val="black"/>
              </a:solidFill>
              <a:latin typeface="Arial"/>
            </a:endParaRPr>
          </a:p>
        </p:txBody>
      </p:sp>
      <p:sp>
        <p:nvSpPr>
          <p:cNvPr id="9" name="Cloud 8"/>
          <p:cNvSpPr/>
          <p:nvPr/>
        </p:nvSpPr>
        <p:spPr>
          <a:xfrm>
            <a:off x="3566916" y="1772102"/>
            <a:ext cx="1127387" cy="565784"/>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900" dirty="0">
                <a:solidFill>
                  <a:prstClr val="black"/>
                </a:solidFill>
                <a:latin typeface="Arial"/>
              </a:rPr>
              <a:t>Notebooks</a:t>
            </a:r>
            <a:endParaRPr lang="en-GB" sz="900" dirty="0">
              <a:solidFill>
                <a:prstClr val="black"/>
              </a:solidFill>
              <a:latin typeface="Arial"/>
            </a:endParaRPr>
          </a:p>
        </p:txBody>
      </p:sp>
      <p:sp>
        <p:nvSpPr>
          <p:cNvPr id="10" name="Cloud 9"/>
          <p:cNvSpPr/>
          <p:nvPr/>
        </p:nvSpPr>
        <p:spPr>
          <a:xfrm>
            <a:off x="4740408" y="1772493"/>
            <a:ext cx="1030907" cy="546886"/>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900" dirty="0">
                <a:solidFill>
                  <a:prstClr val="black"/>
                </a:solidFill>
                <a:latin typeface="Arial"/>
              </a:rPr>
              <a:t>Various scripts</a:t>
            </a:r>
            <a:endParaRPr lang="en-GB" sz="900" dirty="0">
              <a:solidFill>
                <a:prstClr val="black"/>
              </a:solidFill>
              <a:latin typeface="Arial"/>
            </a:endParaRPr>
          </a:p>
        </p:txBody>
      </p:sp>
      <p:pic>
        <p:nvPicPr>
          <p:cNvPr id="11" name="Picture 10"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366" y="2571750"/>
            <a:ext cx="695918" cy="901124"/>
          </a:xfrm>
          <a:prstGeom prst="rect">
            <a:avLst/>
          </a:prstGeom>
        </p:spPr>
      </p:pic>
      <p:sp>
        <p:nvSpPr>
          <p:cNvPr id="12" name="Cloud 11"/>
          <p:cNvSpPr/>
          <p:nvPr/>
        </p:nvSpPr>
        <p:spPr>
          <a:xfrm>
            <a:off x="4245860" y="1214024"/>
            <a:ext cx="1386536" cy="546886"/>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900" dirty="0">
                <a:solidFill>
                  <a:prstClr val="black"/>
                </a:solidFill>
                <a:latin typeface="Arial"/>
              </a:rPr>
              <a:t>Excel spreadsheets</a:t>
            </a:r>
            <a:endParaRPr lang="en-GB" sz="900" dirty="0">
              <a:solidFill>
                <a:prstClr val="black"/>
              </a:solidFill>
              <a:latin typeface="Arial"/>
            </a:endParaRPr>
          </a:p>
        </p:txBody>
      </p:sp>
      <p:sp>
        <p:nvSpPr>
          <p:cNvPr id="13" name="TextBox 12"/>
          <p:cNvSpPr txBox="1"/>
          <p:nvPr/>
        </p:nvSpPr>
        <p:spPr>
          <a:xfrm>
            <a:off x="4940833" y="2842455"/>
            <a:ext cx="1826141" cy="369332"/>
          </a:xfrm>
          <a:prstGeom prst="rect">
            <a:avLst/>
          </a:prstGeom>
          <a:noFill/>
        </p:spPr>
        <p:txBody>
          <a:bodyPr wrap="none" rtlCol="0">
            <a:spAutoFit/>
          </a:bodyPr>
          <a:lstStyle/>
          <a:p>
            <a:r>
              <a:rPr lang="en-US" dirty="0"/>
              <a:t>Curated dataset</a:t>
            </a:r>
            <a:endParaRPr lang="en-US" dirty="0"/>
          </a:p>
        </p:txBody>
      </p:sp>
      <p:pic>
        <p:nvPicPr>
          <p:cNvPr id="4" name="Picture 2" descr="When I wrote this code only God &amp; I understood what it di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717" y="880452"/>
            <a:ext cx="4921381" cy="3748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GB" sz="3200" dirty="0"/>
              <a:t>Keeping Track of Data Processing</a:t>
            </a:r>
            <a:endParaRPr lang="en-GB" sz="3200" dirty="0"/>
          </a:p>
        </p:txBody>
      </p:sp>
      <p:sp>
        <p:nvSpPr>
          <p:cNvPr id="3" name="Content Placeholder 2"/>
          <p:cNvSpPr>
            <a:spLocks noGrp="1"/>
          </p:cNvSpPr>
          <p:nvPr>
            <p:ph idx="1"/>
          </p:nvPr>
        </p:nvSpPr>
        <p:spPr>
          <a:xfrm>
            <a:off x="457200" y="1651518"/>
            <a:ext cx="8229600" cy="2545832"/>
          </a:xfrm>
        </p:spPr>
        <p:txBody>
          <a:bodyPr>
            <a:normAutofit/>
          </a:bodyPr>
          <a:lstStyle/>
          <a:p>
            <a:r>
              <a:rPr lang="en-GB" sz="2400" dirty="0"/>
              <a:t>Version Input Data – DVC framework</a:t>
            </a:r>
            <a:endParaRPr lang="en-GB" sz="2400" dirty="0"/>
          </a:p>
          <a:p>
            <a:r>
              <a:rPr lang="en-GB" sz="2400" dirty="0"/>
              <a:t>Version Processing Script - GitLab</a:t>
            </a:r>
            <a:endParaRPr lang="en-GB" sz="2400" dirty="0"/>
          </a:p>
          <a:p>
            <a:r>
              <a:rPr lang="en-GB" sz="2400" dirty="0"/>
              <a:t>Version Computing Environment - Docker</a:t>
            </a:r>
            <a:endParaRPr lang="en-GB" sz="2400" dirty="0"/>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sp>
        <p:nvSpPr>
          <p:cNvPr id="6" name="TextBox 5"/>
          <p:cNvSpPr txBox="1"/>
          <p:nvPr/>
        </p:nvSpPr>
        <p:spPr>
          <a:xfrm>
            <a:off x="1763419" y="4444097"/>
            <a:ext cx="5614416" cy="646331"/>
          </a:xfrm>
          <a:prstGeom prst="rect">
            <a:avLst/>
          </a:prstGeom>
          <a:noFill/>
        </p:spPr>
        <p:txBody>
          <a:bodyPr wrap="square">
            <a:spAutoFit/>
          </a:bodyPr>
          <a:lstStyle/>
          <a:p>
            <a:r>
              <a:rPr lang="en-GB" dirty="0">
                <a:highlight>
                  <a:srgbClr val="FFFF00"/>
                </a:highlight>
              </a:rPr>
              <a:t>Data </a:t>
            </a:r>
            <a:r>
              <a:rPr lang="en-GB" sz="1800" dirty="0">
                <a:highlight>
                  <a:srgbClr val="FFFF00"/>
                </a:highlight>
              </a:rPr>
              <a:t>Provenance – where does data come from?</a:t>
            </a:r>
            <a:endParaRPr lang="en-GB" sz="1800" dirty="0">
              <a:highlight>
                <a:srgbClr val="FFFF00"/>
              </a:highlight>
            </a:endParaRPr>
          </a:p>
          <a:p>
            <a:r>
              <a:rPr lang="en-GB" sz="1800" dirty="0">
                <a:highlight>
                  <a:srgbClr val="FFFF00"/>
                </a:highlight>
              </a:rPr>
              <a:t>Data Lineage – how data is manipulated?</a:t>
            </a:r>
            <a:endParaRPr lang="en-GB" sz="1800" dirty="0">
              <a:highlight>
                <a:srgbClr val="FFFF00"/>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Notebook Good Practices</a:t>
            </a:r>
            <a:endParaRPr lang="en-GB" sz="3200" dirty="0"/>
          </a:p>
        </p:txBody>
      </p:sp>
      <p:sp>
        <p:nvSpPr>
          <p:cNvPr id="6" name="Content Placeholder 5"/>
          <p:cNvSpPr>
            <a:spLocks noGrp="1"/>
          </p:cNvSpPr>
          <p:nvPr>
            <p:ph idx="1"/>
          </p:nvPr>
        </p:nvSpPr>
        <p:spPr>
          <a:xfrm>
            <a:off x="3750554" y="987869"/>
            <a:ext cx="4882896" cy="3203145"/>
          </a:xfrm>
        </p:spPr>
        <p:txBody>
          <a:bodyPr>
            <a:normAutofit fontScale="92500" lnSpcReduction="10000"/>
          </a:bodyPr>
          <a:lstStyle/>
          <a:p>
            <a:pPr>
              <a:lnSpc>
                <a:spcPct val="150000"/>
              </a:lnSpc>
            </a:pPr>
            <a:r>
              <a:rPr lang="en-GB" sz="1800" dirty="0"/>
              <a:t>Linear flow of execution</a:t>
            </a:r>
            <a:endParaRPr lang="en-GB" sz="1800" dirty="0"/>
          </a:p>
          <a:p>
            <a:pPr>
              <a:lnSpc>
                <a:spcPct val="150000"/>
              </a:lnSpc>
            </a:pPr>
            <a:r>
              <a:rPr lang="en-GB" sz="1800" dirty="0"/>
              <a:t>Little amount of code</a:t>
            </a:r>
            <a:endParaRPr lang="en-GB" sz="1800" dirty="0"/>
          </a:p>
          <a:p>
            <a:pPr>
              <a:lnSpc>
                <a:spcPct val="150000"/>
              </a:lnSpc>
            </a:pPr>
            <a:r>
              <a:rPr lang="en-GB" sz="1800" dirty="0"/>
              <a:t>Extract reusable code into a package</a:t>
            </a:r>
            <a:endParaRPr lang="en-GB" sz="1800" dirty="0"/>
          </a:p>
          <a:p>
            <a:pPr>
              <a:lnSpc>
                <a:spcPct val="150000"/>
              </a:lnSpc>
            </a:pPr>
            <a:r>
              <a:rPr lang="en-GB" sz="1800" dirty="0"/>
              <a:t>Pre-commit for cleaning notebook before committing to a repository</a:t>
            </a:r>
            <a:endParaRPr lang="en-GB" sz="1800" dirty="0"/>
          </a:p>
          <a:p>
            <a:pPr>
              <a:lnSpc>
                <a:spcPct val="150000"/>
              </a:lnSpc>
            </a:pPr>
            <a:r>
              <a:rPr lang="en-GB" sz="1800" dirty="0"/>
              <a:t>Set parameters on top so that notebook can be treated as a function (papermill and scrapbook packages)</a:t>
            </a:r>
            <a:endParaRPr lang="en-GB" sz="18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2" name="TextBox 1"/>
          <p:cNvSpPr txBox="1"/>
          <p:nvPr/>
        </p:nvSpPr>
        <p:spPr>
          <a:xfrm>
            <a:off x="767750" y="4532847"/>
            <a:ext cx="6449201" cy="584775"/>
          </a:xfrm>
          <a:prstGeom prst="rect">
            <a:avLst/>
          </a:prstGeom>
          <a:noFill/>
        </p:spPr>
        <p:txBody>
          <a:bodyPr wrap="none" rtlCol="0">
            <a:spAutoFit/>
          </a:bodyPr>
          <a:lstStyle/>
          <a:p>
            <a:r>
              <a:rPr lang="en-US" sz="1600" dirty="0">
                <a:highlight>
                  <a:srgbClr val="FFFF00"/>
                </a:highlight>
              </a:rPr>
              <a:t>It is OK, to do exploratory quick&amp;dirty model development.</a:t>
            </a:r>
            <a:endParaRPr lang="en-US" sz="1600" dirty="0">
              <a:highlight>
                <a:srgbClr val="FFFF00"/>
              </a:highlight>
            </a:endParaRPr>
          </a:p>
          <a:p>
            <a:r>
              <a:rPr lang="en-US" sz="1600" dirty="0">
                <a:highlight>
                  <a:srgbClr val="FFFF00"/>
                </a:highlight>
              </a:rPr>
              <a:t>Once we start communicating the model outside, we need to clean it!</a:t>
            </a:r>
            <a:endParaRPr lang="en-US" sz="1600" dirty="0">
              <a:highlight>
                <a:srgbClr val="FFFF00"/>
              </a:highlight>
            </a:endParaRPr>
          </a:p>
        </p:txBody>
      </p:sp>
      <p:pic>
        <p:nvPicPr>
          <p:cNvPr id="71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35963" y="-3711575"/>
            <a:ext cx="9969500" cy="7734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hart, sunburst chart&#10;&#10;Description automatically generated"/>
          <p:cNvPicPr>
            <a:picLocks noChangeAspect="1"/>
          </p:cNvPicPr>
          <p:nvPr/>
        </p:nvPicPr>
        <p:blipFill>
          <a:blip r:embed="rId2" cstate="screen"/>
          <a:stretch>
            <a:fillRect/>
          </a:stretch>
        </p:blipFill>
        <p:spPr>
          <a:xfrm>
            <a:off x="0" y="2298791"/>
            <a:ext cx="2952000" cy="2294607"/>
          </a:xfrm>
          <a:prstGeom prst="rect">
            <a:avLst/>
          </a:prstGeom>
        </p:spPr>
      </p:pic>
      <p:pic>
        <p:nvPicPr>
          <p:cNvPr id="7" name="Picture 6" descr="Table&#10;&#10;Description automatically generated"/>
          <p:cNvPicPr>
            <a:picLocks noChangeAspect="1"/>
          </p:cNvPicPr>
          <p:nvPr/>
        </p:nvPicPr>
        <p:blipFill>
          <a:blip r:embed="rId3" cstate="screen"/>
          <a:stretch>
            <a:fillRect/>
          </a:stretch>
        </p:blipFill>
        <p:spPr>
          <a:xfrm>
            <a:off x="0" y="764932"/>
            <a:ext cx="2952000" cy="1533859"/>
          </a:xfrm>
          <a:prstGeom prst="rect">
            <a:avLst/>
          </a:prstGeom>
        </p:spPr>
      </p:pic>
      <p:pic>
        <p:nvPicPr>
          <p:cNvPr id="8" name="Picture 7" descr="Graphical user interface, text, application, email&#10;&#10;Description automatically generated"/>
          <p:cNvPicPr>
            <a:picLocks noChangeAspect="1"/>
          </p:cNvPicPr>
          <p:nvPr/>
        </p:nvPicPr>
        <p:blipFill>
          <a:blip r:embed="rId4" cstate="screen"/>
          <a:stretch>
            <a:fillRect/>
          </a:stretch>
        </p:blipFill>
        <p:spPr>
          <a:xfrm>
            <a:off x="887" y="0"/>
            <a:ext cx="2952000" cy="76493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From Model-driven to Data-driven ML</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graphicFrame>
        <p:nvGraphicFramePr>
          <p:cNvPr id="2" name="Table 3"/>
          <p:cNvGraphicFramePr>
            <a:graphicFrameLocks noGrp="1"/>
          </p:cNvGraphicFramePr>
          <p:nvPr/>
        </p:nvGraphicFramePr>
        <p:xfrm>
          <a:off x="1142074" y="1644650"/>
          <a:ext cx="6857106" cy="1854200"/>
        </p:xfrm>
        <a:graphic>
          <a:graphicData uri="http://schemas.openxmlformats.org/drawingml/2006/table">
            <a:tbl>
              <a:tblPr firstRow="1" bandRow="1">
                <a:tableStyleId>{5C22544A-7EE6-4342-B048-85BDC9FD1C3A}</a:tableStyleId>
              </a:tblPr>
              <a:tblGrid>
                <a:gridCol w="2509017"/>
                <a:gridCol w="2256309"/>
                <a:gridCol w="2091780"/>
              </a:tblGrid>
              <a:tr h="370840">
                <a:tc>
                  <a:txBody>
                    <a:bodyPr/>
                    <a:lstStyle/>
                    <a:p>
                      <a:pPr algn="ctr"/>
                      <a:endParaRPr lang="en-US" dirty="0"/>
                    </a:p>
                  </a:txBody>
                  <a:tcPr/>
                </a:tc>
                <a:tc>
                  <a:txBody>
                    <a:bodyPr/>
                    <a:lstStyle/>
                    <a:p>
                      <a:pPr algn="ctr"/>
                      <a:r>
                        <a:rPr lang="en-US" dirty="0"/>
                        <a:t>Model-driven ML</a:t>
                      </a:r>
                      <a:endParaRPr lang="en-US" dirty="0"/>
                    </a:p>
                  </a:txBody>
                  <a:tcPr/>
                </a:tc>
                <a:tc>
                  <a:txBody>
                    <a:bodyPr/>
                    <a:lstStyle/>
                    <a:p>
                      <a:pPr algn="ctr"/>
                      <a:r>
                        <a:rPr lang="en-US" dirty="0"/>
                        <a:t>Data-driven ML</a:t>
                      </a:r>
                      <a:endParaRPr lang="en-US" dirty="0"/>
                    </a:p>
                  </a:txBody>
                  <a:tcPr/>
                </a:tc>
              </a:tr>
              <a:tr h="370840">
                <a:tc>
                  <a:txBody>
                    <a:bodyPr/>
                    <a:lstStyle/>
                    <a:p>
                      <a:pPr algn="ctr"/>
                      <a:r>
                        <a:rPr lang="en-US" b="1" dirty="0"/>
                        <a:t>Fixed component</a:t>
                      </a:r>
                      <a:endParaRPr lang="en-US" b="1" dirty="0"/>
                    </a:p>
                  </a:txBody>
                  <a:tcPr/>
                </a:tc>
                <a:tc>
                  <a:txBody>
                    <a:bodyPr/>
                    <a:lstStyle/>
                    <a:p>
                      <a:pPr algn="ctr"/>
                      <a:r>
                        <a:rPr lang="en-GB" dirty="0"/>
                        <a:t>D</a:t>
                      </a:r>
                      <a:r>
                        <a:rPr lang="en-US" dirty="0"/>
                        <a:t>ataset</a:t>
                      </a:r>
                      <a:endParaRPr lang="en-US" dirty="0"/>
                    </a:p>
                  </a:txBody>
                  <a:tcPr/>
                </a:tc>
                <a:tc>
                  <a:txBody>
                    <a:bodyPr/>
                    <a:lstStyle/>
                    <a:p>
                      <a:pPr algn="ctr"/>
                      <a:r>
                        <a:rPr lang="en-US" dirty="0"/>
                        <a:t>Model Architecture</a:t>
                      </a:r>
                      <a:endParaRPr lang="en-US" dirty="0"/>
                    </a:p>
                  </a:txBody>
                  <a:tcPr/>
                </a:tc>
              </a:tr>
              <a:tr h="370840">
                <a:tc>
                  <a:txBody>
                    <a:bodyPr/>
                    <a:lstStyle/>
                    <a:p>
                      <a:pPr algn="ctr"/>
                      <a:r>
                        <a:rPr lang="en-US" b="1" dirty="0"/>
                        <a:t>Variable component</a:t>
                      </a:r>
                      <a:endParaRPr lang="en-US" b="1" dirty="0"/>
                    </a:p>
                  </a:txBody>
                  <a:tcPr/>
                </a:tc>
                <a:tc>
                  <a:txBody>
                    <a:bodyPr/>
                    <a:lstStyle/>
                    <a:p>
                      <a:pPr algn="ctr"/>
                      <a:r>
                        <a:rPr lang="en-US" dirty="0"/>
                        <a:t>Model Architecture</a:t>
                      </a:r>
                      <a:endParaRPr lang="en-US" dirty="0"/>
                    </a:p>
                  </a:txBody>
                  <a:tcPr/>
                </a:tc>
                <a:tc>
                  <a:txBody>
                    <a:bodyPr/>
                    <a:lstStyle/>
                    <a:p>
                      <a:pPr algn="ctr"/>
                      <a:r>
                        <a:rPr lang="en-US" dirty="0"/>
                        <a:t>Dataset</a:t>
                      </a:r>
                      <a:endParaRPr lang="en-US" dirty="0"/>
                    </a:p>
                  </a:txBody>
                  <a:tcPr/>
                </a:tc>
              </a:tr>
              <a:tr h="370840">
                <a:tc>
                  <a:txBody>
                    <a:bodyPr/>
                    <a:lstStyle/>
                    <a:p>
                      <a:pPr algn="ctr"/>
                      <a:r>
                        <a:rPr lang="en-US" b="1" dirty="0"/>
                        <a:t>Objective</a:t>
                      </a:r>
                      <a:endParaRPr lang="en-US" b="1" dirty="0"/>
                    </a:p>
                  </a:txBody>
                  <a:tcPr/>
                </a:tc>
                <a:tc>
                  <a:txBody>
                    <a:bodyPr/>
                    <a:lstStyle/>
                    <a:p>
                      <a:pPr algn="ctr"/>
                      <a:r>
                        <a:rPr lang="en-US" dirty="0"/>
                        <a:t>High accuracy</a:t>
                      </a:r>
                      <a:endParaRPr lang="en-US" dirty="0"/>
                    </a:p>
                  </a:txBody>
                  <a:tcPr/>
                </a:tc>
                <a:tc>
                  <a:txBody>
                    <a:bodyPr/>
                    <a:lstStyle/>
                    <a:p>
                      <a:r>
                        <a:rPr lang="en-US" dirty="0"/>
                        <a:t>Fairness, low bias</a:t>
                      </a:r>
                      <a:endParaRPr lang="en-US" dirty="0"/>
                    </a:p>
                  </a:txBody>
                  <a:tcPr/>
                </a:tc>
              </a:tr>
              <a:tr h="370840">
                <a:tc>
                  <a:txBody>
                    <a:bodyPr/>
                    <a:lstStyle/>
                    <a:p>
                      <a:pPr algn="ctr"/>
                      <a:r>
                        <a:rPr lang="en-US" b="1" dirty="0"/>
                        <a:t>Explainability</a:t>
                      </a:r>
                      <a:endParaRPr lang="en-US" b="1" dirty="0"/>
                    </a:p>
                  </a:txBody>
                  <a:tcPr/>
                </a:tc>
                <a:tc>
                  <a:txBody>
                    <a:bodyPr/>
                    <a:lstStyle/>
                    <a:p>
                      <a:pPr algn="ctr"/>
                      <a:r>
                        <a:rPr lang="en-US" dirty="0"/>
                        <a:t>Limited</a:t>
                      </a:r>
                      <a:endParaRPr lang="en-US" dirty="0"/>
                    </a:p>
                  </a:txBody>
                  <a:tcPr/>
                </a:tc>
                <a:tc>
                  <a:txBody>
                    <a:bodyPr/>
                    <a:lstStyle/>
                    <a:p>
                      <a:pPr algn="ctr"/>
                      <a:r>
                        <a:rPr lang="en-US" dirty="0"/>
                        <a:t>Possible</a:t>
                      </a:r>
                      <a:endParaRPr lang="en-US" dirty="0"/>
                    </a:p>
                  </a:txBody>
                  <a:tcPr/>
                </a:tc>
              </a:tr>
            </a:tbl>
          </a:graphicData>
        </a:graphic>
      </p:graphicFrame>
      <p:sp>
        <p:nvSpPr>
          <p:cNvPr id="7" name="TextBox 6"/>
          <p:cNvSpPr txBox="1"/>
          <p:nvPr/>
        </p:nvSpPr>
        <p:spPr>
          <a:xfrm>
            <a:off x="747132" y="4534853"/>
            <a:ext cx="6040244" cy="646331"/>
          </a:xfrm>
          <a:prstGeom prst="rect">
            <a:avLst/>
          </a:prstGeom>
          <a:noFill/>
        </p:spPr>
        <p:txBody>
          <a:bodyPr wrap="square">
            <a:spAutoFit/>
          </a:bodyPr>
          <a:lstStyle/>
          <a:p>
            <a:r>
              <a:rPr lang="en-US" dirty="0">
                <a:hlinkClick r:id="rId1"/>
              </a:rPr>
              <a:t>https://datacentricai.org</a:t>
            </a:r>
            <a:endParaRPr lang="en-US" dirty="0"/>
          </a:p>
          <a:p>
            <a:r>
              <a:rPr lang="en-GB" dirty="0">
                <a:hlinkClick r:id="rId2"/>
              </a:rPr>
              <a:t>https://spectrum.ieee.org/andrew-ng-data-centric-ai</a:t>
            </a:r>
            <a:r>
              <a:rPr lang="en-GB" dirty="0"/>
              <a:t> </a:t>
            </a:r>
            <a:r>
              <a:rPr lang="en-US" dirty="0"/>
              <a:t>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What Has to Go Right?</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4119" t="7462" r="2547" b="6579"/>
          <a:stretch>
            <a:fillRect/>
          </a:stretch>
        </p:blipFill>
        <p:spPr bwMode="auto">
          <a:xfrm>
            <a:off x="2096806" y="880452"/>
            <a:ext cx="4950388" cy="293326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5"/>
          <p:cNvSpPr>
            <a:spLocks noGrp="1"/>
          </p:cNvSpPr>
          <p:nvPr>
            <p:ph idx="1"/>
          </p:nvPr>
        </p:nvSpPr>
        <p:spPr>
          <a:xfrm>
            <a:off x="386576" y="4604261"/>
            <a:ext cx="8229600" cy="462177"/>
          </a:xfrm>
        </p:spPr>
        <p:txBody>
          <a:bodyPr>
            <a:normAutofit/>
          </a:bodyPr>
          <a:lstStyle/>
          <a:p>
            <a:pPr marL="36830" indent="0" algn="ctr">
              <a:buNone/>
            </a:pPr>
            <a:r>
              <a:rPr lang="en-GB" sz="2000" dirty="0">
                <a:highlight>
                  <a:srgbClr val="FFFF00"/>
                </a:highlight>
              </a:rPr>
              <a:t>What is needed for an ML model to perform well in production?</a:t>
            </a:r>
            <a:endParaRPr lang="en-GB" sz="2000" dirty="0">
              <a:highlight>
                <a:srgbClr val="FFFF00"/>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Modelling</a:t>
            </a:r>
            <a:endParaRPr lang="en-GB"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4" name="Text Placeholder 3"/>
          <p:cNvSpPr>
            <a:spLocks noGrp="1"/>
          </p:cNvSpPr>
          <p:nvPr>
            <p:ph type="body" idx="10"/>
          </p:nvPr>
        </p:nvSpPr>
        <p:spPr>
          <a:xfrm>
            <a:off x="457200" y="2543343"/>
            <a:ext cx="2743200" cy="1088378"/>
          </a:xfrm>
        </p:spPr>
        <p:txBody>
          <a:bodyPr/>
          <a:lstStyle/>
          <a:p>
            <a:r>
              <a:rPr lang="en-GB" dirty="0"/>
              <a:t>Training challenges</a:t>
            </a:r>
            <a:endParaRPr lang="en-GB" dirty="0"/>
          </a:p>
          <a:p>
            <a:r>
              <a:rPr lang="en-GB" dirty="0"/>
              <a:t>Rare events</a:t>
            </a:r>
            <a:endParaRPr lang="en-GB" dirty="0"/>
          </a:p>
          <a:p>
            <a:r>
              <a:rPr lang="en-GB" dirty="0" err="1"/>
              <a:t>Analyzing</a:t>
            </a:r>
            <a:r>
              <a:rPr lang="en-GB" dirty="0"/>
              <a:t> results</a:t>
            </a:r>
            <a:endParaRPr lang="en-GB" dirty="0"/>
          </a:p>
          <a:p>
            <a:endParaRPr lang="en-GB" dirty="0"/>
          </a:p>
        </p:txBody>
      </p:sp>
      <p:graphicFrame>
        <p:nvGraphicFramePr>
          <p:cNvPr id="5" name="Diagram 4"/>
          <p:cNvGraphicFramePr/>
          <p:nvPr/>
        </p:nvGraphicFramePr>
        <p:xfrm>
          <a:off x="920761" y="4630335"/>
          <a:ext cx="6912023" cy="4280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Selecting Data for Training</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7" name="Rectangle 6"/>
          <p:cNvSpPr/>
          <p:nvPr/>
        </p:nvSpPr>
        <p:spPr>
          <a:xfrm>
            <a:off x="6845480" y="1213579"/>
            <a:ext cx="1440001" cy="497306"/>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00B050"/>
                </a:solidFill>
              </a:rPr>
              <a:t>Validation</a:t>
            </a:r>
            <a:endParaRPr lang="en-US" sz="1600" dirty="0">
              <a:solidFill>
                <a:srgbClr val="00B050"/>
              </a:solidFill>
            </a:endParaRPr>
          </a:p>
          <a:p>
            <a:pPr algn="ctr"/>
            <a:r>
              <a:rPr lang="en-US" sz="1600" dirty="0">
                <a:solidFill>
                  <a:srgbClr val="00B050"/>
                </a:solidFill>
              </a:rPr>
              <a:t>20%</a:t>
            </a:r>
            <a:endParaRPr lang="en-US" sz="1600" dirty="0">
              <a:solidFill>
                <a:srgbClr val="00B050"/>
              </a:solidFill>
            </a:endParaRPr>
          </a:p>
        </p:txBody>
      </p:sp>
      <p:sp>
        <p:nvSpPr>
          <p:cNvPr id="8" name="Rectangle 7"/>
          <p:cNvSpPr/>
          <p:nvPr/>
        </p:nvSpPr>
        <p:spPr>
          <a:xfrm>
            <a:off x="1069440" y="1213579"/>
            <a:ext cx="5760000" cy="4973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T</a:t>
            </a:r>
            <a:r>
              <a:rPr lang="en-US" sz="1600" dirty="0"/>
              <a:t>raining</a:t>
            </a:r>
            <a:endParaRPr lang="en-US" sz="1600" dirty="0"/>
          </a:p>
          <a:p>
            <a:pPr algn="ctr"/>
            <a:r>
              <a:rPr lang="en-US" sz="1600" dirty="0"/>
              <a:t>80%</a:t>
            </a:r>
            <a:endParaRPr lang="en-US" sz="1600" dirty="0"/>
          </a:p>
        </p:txBody>
      </p:sp>
      <p:sp>
        <p:nvSpPr>
          <p:cNvPr id="9" name="TextBox 8"/>
          <p:cNvSpPr txBox="1"/>
          <p:nvPr/>
        </p:nvSpPr>
        <p:spPr>
          <a:xfrm>
            <a:off x="56150" y="1277566"/>
            <a:ext cx="979755" cy="369332"/>
          </a:xfrm>
          <a:prstGeom prst="rect">
            <a:avLst/>
          </a:prstGeom>
          <a:noFill/>
        </p:spPr>
        <p:txBody>
          <a:bodyPr wrap="none" rtlCol="0">
            <a:spAutoFit/>
          </a:bodyPr>
          <a:lstStyle/>
          <a:p>
            <a:r>
              <a:rPr lang="en-US" dirty="0"/>
              <a:t>Dataset</a:t>
            </a:r>
            <a:endParaRPr lang="en-US" dirty="0"/>
          </a:p>
        </p:txBody>
      </p:sp>
      <p:sp>
        <p:nvSpPr>
          <p:cNvPr id="13" name="Rectangle 12"/>
          <p:cNvSpPr/>
          <p:nvPr/>
        </p:nvSpPr>
        <p:spPr>
          <a:xfrm>
            <a:off x="2170184" y="2765903"/>
            <a:ext cx="126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a:t>
            </a:r>
            <a:endParaRPr lang="en-US" dirty="0"/>
          </a:p>
        </p:txBody>
      </p:sp>
      <p:sp>
        <p:nvSpPr>
          <p:cNvPr id="14" name="Rectangle 13"/>
          <p:cNvSpPr/>
          <p:nvPr/>
        </p:nvSpPr>
        <p:spPr>
          <a:xfrm>
            <a:off x="6163337" y="2765903"/>
            <a:ext cx="1260000" cy="720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B050"/>
                </a:solidFill>
              </a:rPr>
              <a:t>validate</a:t>
            </a:r>
            <a:endParaRPr lang="en-US" dirty="0">
              <a:solidFill>
                <a:srgbClr val="00B050"/>
              </a:solidFill>
            </a:endParaRPr>
          </a:p>
        </p:txBody>
      </p:sp>
      <p:sp>
        <p:nvSpPr>
          <p:cNvPr id="15" name="Arc 14"/>
          <p:cNvSpPr/>
          <p:nvPr/>
        </p:nvSpPr>
        <p:spPr>
          <a:xfrm>
            <a:off x="2667831" y="2432776"/>
            <a:ext cx="4257860" cy="914400"/>
          </a:xfrm>
          <a:prstGeom prst="arc">
            <a:avLst>
              <a:gd name="adj1" fmla="val 11045641"/>
              <a:gd name="adj2" fmla="val 21368481"/>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p:cNvSpPr txBox="1"/>
          <p:nvPr/>
        </p:nvSpPr>
        <p:spPr>
          <a:xfrm>
            <a:off x="3813426" y="2802737"/>
            <a:ext cx="1851789" cy="646331"/>
          </a:xfrm>
          <a:prstGeom prst="rect">
            <a:avLst/>
          </a:prstGeom>
          <a:noFill/>
        </p:spPr>
        <p:txBody>
          <a:bodyPr wrap="none" rtlCol="0">
            <a:spAutoFit/>
          </a:bodyPr>
          <a:lstStyle/>
          <a:p>
            <a:r>
              <a:rPr lang="en-US" dirty="0"/>
              <a:t>Hyperparameter</a:t>
            </a:r>
            <a:endParaRPr lang="en-US" dirty="0"/>
          </a:p>
          <a:p>
            <a:pPr algn="ctr"/>
            <a:r>
              <a:rPr lang="en-US" dirty="0"/>
              <a:t>tuning</a:t>
            </a:r>
            <a:endParaRPr lang="en-US" dirty="0"/>
          </a:p>
        </p:txBody>
      </p:sp>
      <p:sp>
        <p:nvSpPr>
          <p:cNvPr id="18" name="Arc 17"/>
          <p:cNvSpPr/>
          <p:nvPr/>
        </p:nvSpPr>
        <p:spPr>
          <a:xfrm rot="10800000">
            <a:off x="2667831" y="2904235"/>
            <a:ext cx="4257860" cy="914400"/>
          </a:xfrm>
          <a:prstGeom prst="arc">
            <a:avLst>
              <a:gd name="adj1" fmla="val 11045641"/>
              <a:gd name="adj2" fmla="val 21368481"/>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p:cNvSpPr txBox="1"/>
          <p:nvPr/>
        </p:nvSpPr>
        <p:spPr>
          <a:xfrm>
            <a:off x="1030940" y="4662929"/>
            <a:ext cx="6801862" cy="369332"/>
          </a:xfrm>
          <a:prstGeom prst="rect">
            <a:avLst/>
          </a:prstGeom>
          <a:noFill/>
        </p:spPr>
        <p:txBody>
          <a:bodyPr wrap="none" rtlCol="0">
            <a:spAutoFit/>
          </a:bodyPr>
          <a:lstStyle/>
          <a:p>
            <a:r>
              <a:rPr lang="en-US" dirty="0">
                <a:highlight>
                  <a:srgbClr val="FFFF00"/>
                </a:highlight>
              </a:rPr>
              <a:t>With this approach, the model eventually sees the entire dataset.</a:t>
            </a:r>
            <a:endParaRPr lang="en-US" dirty="0">
              <a:highlight>
                <a:srgbClr val="FFFF00"/>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Selecting Data for Training</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7" name="Rectangle 6"/>
          <p:cNvSpPr/>
          <p:nvPr/>
        </p:nvSpPr>
        <p:spPr>
          <a:xfrm>
            <a:off x="6485300" y="1213579"/>
            <a:ext cx="1080000" cy="497306"/>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00B050"/>
                </a:solidFill>
              </a:rPr>
              <a:t>Validation</a:t>
            </a:r>
            <a:endParaRPr lang="en-US" sz="1600" dirty="0">
              <a:solidFill>
                <a:srgbClr val="00B050"/>
              </a:solidFill>
            </a:endParaRPr>
          </a:p>
          <a:p>
            <a:pPr algn="ctr"/>
            <a:r>
              <a:rPr lang="en-US" sz="1600" dirty="0">
                <a:solidFill>
                  <a:srgbClr val="00B050"/>
                </a:solidFill>
              </a:rPr>
              <a:t>15%</a:t>
            </a:r>
            <a:endParaRPr lang="en-US" sz="1600" dirty="0">
              <a:solidFill>
                <a:srgbClr val="00B050"/>
              </a:solidFill>
            </a:endParaRPr>
          </a:p>
        </p:txBody>
      </p:sp>
      <p:sp>
        <p:nvSpPr>
          <p:cNvPr id="8" name="Rectangle 7"/>
          <p:cNvSpPr/>
          <p:nvPr/>
        </p:nvSpPr>
        <p:spPr>
          <a:xfrm>
            <a:off x="1069440" y="1213579"/>
            <a:ext cx="5400000" cy="4973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T</a:t>
            </a:r>
            <a:r>
              <a:rPr lang="en-US" sz="1600" dirty="0"/>
              <a:t>raining</a:t>
            </a:r>
            <a:endParaRPr lang="en-US" sz="1600" dirty="0"/>
          </a:p>
          <a:p>
            <a:pPr algn="ctr"/>
            <a:r>
              <a:rPr lang="en-US" sz="1600" dirty="0"/>
              <a:t>75%</a:t>
            </a:r>
            <a:endParaRPr lang="en-US" sz="1600" dirty="0"/>
          </a:p>
        </p:txBody>
      </p:sp>
      <p:sp>
        <p:nvSpPr>
          <p:cNvPr id="9" name="TextBox 8"/>
          <p:cNvSpPr txBox="1"/>
          <p:nvPr/>
        </p:nvSpPr>
        <p:spPr>
          <a:xfrm>
            <a:off x="56150" y="1277566"/>
            <a:ext cx="979755" cy="369332"/>
          </a:xfrm>
          <a:prstGeom prst="rect">
            <a:avLst/>
          </a:prstGeom>
          <a:noFill/>
        </p:spPr>
        <p:txBody>
          <a:bodyPr wrap="none" rtlCol="0">
            <a:spAutoFit/>
          </a:bodyPr>
          <a:lstStyle/>
          <a:p>
            <a:r>
              <a:rPr lang="en-US" dirty="0"/>
              <a:t>Dataset</a:t>
            </a:r>
            <a:endParaRPr lang="en-US" dirty="0"/>
          </a:p>
        </p:txBody>
      </p:sp>
      <p:sp>
        <p:nvSpPr>
          <p:cNvPr id="13" name="Rectangle 12"/>
          <p:cNvSpPr/>
          <p:nvPr/>
        </p:nvSpPr>
        <p:spPr>
          <a:xfrm>
            <a:off x="1069440" y="2765903"/>
            <a:ext cx="126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a:t>
            </a:r>
            <a:endParaRPr lang="en-US" dirty="0"/>
          </a:p>
        </p:txBody>
      </p:sp>
      <p:sp>
        <p:nvSpPr>
          <p:cNvPr id="14" name="Rectangle 13"/>
          <p:cNvSpPr/>
          <p:nvPr/>
        </p:nvSpPr>
        <p:spPr>
          <a:xfrm>
            <a:off x="5062593" y="2765903"/>
            <a:ext cx="1260000" cy="720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B050"/>
                </a:solidFill>
              </a:rPr>
              <a:t>validate</a:t>
            </a:r>
            <a:endParaRPr lang="en-US" dirty="0">
              <a:solidFill>
                <a:srgbClr val="00B050"/>
              </a:solidFill>
            </a:endParaRPr>
          </a:p>
        </p:txBody>
      </p:sp>
      <p:sp>
        <p:nvSpPr>
          <p:cNvPr id="15" name="Arc 14"/>
          <p:cNvSpPr/>
          <p:nvPr/>
        </p:nvSpPr>
        <p:spPr>
          <a:xfrm>
            <a:off x="1567087" y="2432776"/>
            <a:ext cx="4257860" cy="914400"/>
          </a:xfrm>
          <a:prstGeom prst="arc">
            <a:avLst>
              <a:gd name="adj1" fmla="val 11045641"/>
              <a:gd name="adj2" fmla="val 21368481"/>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p:cNvSpPr txBox="1"/>
          <p:nvPr/>
        </p:nvSpPr>
        <p:spPr>
          <a:xfrm>
            <a:off x="2867891" y="2826106"/>
            <a:ext cx="1667444" cy="584775"/>
          </a:xfrm>
          <a:prstGeom prst="rect">
            <a:avLst/>
          </a:prstGeom>
          <a:noFill/>
        </p:spPr>
        <p:txBody>
          <a:bodyPr wrap="none" rtlCol="0">
            <a:spAutoFit/>
          </a:bodyPr>
          <a:lstStyle/>
          <a:p>
            <a:r>
              <a:rPr lang="en-US" sz="1600" dirty="0"/>
              <a:t>Hyperparameter</a:t>
            </a:r>
            <a:endParaRPr lang="en-US" sz="1600" dirty="0"/>
          </a:p>
          <a:p>
            <a:pPr algn="ctr"/>
            <a:r>
              <a:rPr lang="en-US" sz="1600" dirty="0"/>
              <a:t>tuning</a:t>
            </a:r>
            <a:endParaRPr lang="en-US" sz="1600" dirty="0"/>
          </a:p>
        </p:txBody>
      </p:sp>
      <p:sp>
        <p:nvSpPr>
          <p:cNvPr id="18" name="Arc 17"/>
          <p:cNvSpPr/>
          <p:nvPr/>
        </p:nvSpPr>
        <p:spPr>
          <a:xfrm rot="10800000">
            <a:off x="1567087" y="2904235"/>
            <a:ext cx="4257860" cy="914400"/>
          </a:xfrm>
          <a:prstGeom prst="arc">
            <a:avLst>
              <a:gd name="adj1" fmla="val 11045641"/>
              <a:gd name="adj2" fmla="val 21368481"/>
            </a:avLst>
          </a:prstGeom>
          <a:ln w="1905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p:cNvSpPr txBox="1"/>
          <p:nvPr/>
        </p:nvSpPr>
        <p:spPr>
          <a:xfrm>
            <a:off x="752915" y="4662929"/>
            <a:ext cx="7635424" cy="369332"/>
          </a:xfrm>
          <a:prstGeom prst="rect">
            <a:avLst/>
          </a:prstGeom>
          <a:noFill/>
        </p:spPr>
        <p:txBody>
          <a:bodyPr wrap="none" rtlCol="0">
            <a:spAutoFit/>
          </a:bodyPr>
          <a:lstStyle/>
          <a:p>
            <a:r>
              <a:rPr lang="en-US" dirty="0">
                <a:highlight>
                  <a:srgbClr val="FFFF00"/>
                </a:highlight>
              </a:rPr>
              <a:t>Splitting dataset in three allows to perform a final check with unseen data.</a:t>
            </a:r>
            <a:endParaRPr lang="en-US" dirty="0">
              <a:highlight>
                <a:srgbClr val="FFFF00"/>
              </a:highlight>
            </a:endParaRPr>
          </a:p>
        </p:txBody>
      </p:sp>
      <p:sp>
        <p:nvSpPr>
          <p:cNvPr id="2" name="Rectangle 1"/>
          <p:cNvSpPr/>
          <p:nvPr/>
        </p:nvSpPr>
        <p:spPr>
          <a:xfrm>
            <a:off x="7581160" y="1213579"/>
            <a:ext cx="720000" cy="497306"/>
          </a:xfrm>
          <a:prstGeom prst="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accent2"/>
                </a:solidFill>
              </a:rPr>
              <a:t>Test</a:t>
            </a:r>
            <a:endParaRPr lang="en-US" sz="1600" dirty="0">
              <a:solidFill>
                <a:schemeClr val="accent2"/>
              </a:solidFill>
            </a:endParaRPr>
          </a:p>
          <a:p>
            <a:pPr algn="ctr"/>
            <a:r>
              <a:rPr lang="en-US" sz="1600" dirty="0">
                <a:solidFill>
                  <a:schemeClr val="accent2"/>
                </a:solidFill>
              </a:rPr>
              <a:t>10%</a:t>
            </a:r>
            <a:endParaRPr lang="en-US" sz="1600" dirty="0">
              <a:solidFill>
                <a:schemeClr val="accent2"/>
              </a:solidFill>
            </a:endParaRPr>
          </a:p>
        </p:txBody>
      </p:sp>
      <p:sp>
        <p:nvSpPr>
          <p:cNvPr id="4" name="Rectangle 3"/>
          <p:cNvSpPr/>
          <p:nvPr/>
        </p:nvSpPr>
        <p:spPr>
          <a:xfrm>
            <a:off x="7041160" y="2758494"/>
            <a:ext cx="1260000" cy="720000"/>
          </a:xfrm>
          <a:prstGeom prst="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test</a:t>
            </a:r>
            <a:endParaRPr lang="en-US" dirty="0">
              <a:solidFill>
                <a:schemeClr val="accent2"/>
              </a:solidFill>
            </a:endParaRPr>
          </a:p>
        </p:txBody>
      </p:sp>
      <p:cxnSp>
        <p:nvCxnSpPr>
          <p:cNvPr id="10" name="Straight Arrow Connector 9"/>
          <p:cNvCxnSpPr>
            <a:stCxn id="14" idx="3"/>
            <a:endCxn id="4" idx="1"/>
          </p:cNvCxnSpPr>
          <p:nvPr/>
        </p:nvCxnSpPr>
        <p:spPr>
          <a:xfrm flipV="1">
            <a:off x="6322593" y="3118494"/>
            <a:ext cx="718567" cy="7409"/>
          </a:xfrm>
          <a:prstGeom prst="straightConnector1">
            <a:avLst/>
          </a:prstGeom>
          <a:ln w="19050">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11" name="TextBox 10"/>
          <p:cNvSpPr txBox="1"/>
          <p:nvPr/>
        </p:nvSpPr>
        <p:spPr>
          <a:xfrm>
            <a:off x="6321091" y="2543721"/>
            <a:ext cx="720069" cy="584775"/>
          </a:xfrm>
          <a:prstGeom prst="rect">
            <a:avLst/>
          </a:prstGeom>
          <a:noFill/>
        </p:spPr>
        <p:txBody>
          <a:bodyPr wrap="none" rtlCol="0">
            <a:spAutoFit/>
          </a:bodyPr>
          <a:lstStyle/>
          <a:p>
            <a:pPr algn="ctr"/>
            <a:r>
              <a:rPr lang="en-US" sz="1600" dirty="0"/>
              <a:t>Final</a:t>
            </a:r>
            <a:endParaRPr lang="en-US" sz="1600" dirty="0"/>
          </a:p>
          <a:p>
            <a:r>
              <a:rPr lang="en-US" sz="1600" dirty="0"/>
              <a:t>check</a:t>
            </a:r>
            <a:endParaRPr lang="en-US"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Balancing Datasets</a:t>
            </a:r>
            <a:endParaRPr lang="en-GB" sz="3200" dirty="0"/>
          </a:p>
        </p:txBody>
      </p:sp>
      <p:sp>
        <p:nvSpPr>
          <p:cNvPr id="6" name="Content Placeholder 5"/>
          <p:cNvSpPr>
            <a:spLocks noGrp="1"/>
          </p:cNvSpPr>
          <p:nvPr>
            <p:ph idx="1"/>
          </p:nvPr>
        </p:nvSpPr>
        <p:spPr>
          <a:xfrm>
            <a:off x="457200" y="873442"/>
            <a:ext cx="8428008" cy="815992"/>
          </a:xfrm>
        </p:spPr>
        <p:txBody>
          <a:bodyPr>
            <a:normAutofit/>
          </a:bodyPr>
          <a:lstStyle/>
          <a:p>
            <a:pPr marL="36830" indent="0">
              <a:buNone/>
            </a:pPr>
            <a:r>
              <a:rPr lang="en-GB" sz="1800" dirty="0"/>
              <a:t>Consider a binary classification problem with a dataset composed of 200 entries.</a:t>
            </a:r>
            <a:endParaRPr lang="en-GB" sz="1800" dirty="0"/>
          </a:p>
          <a:p>
            <a:pPr marL="36830" indent="0">
              <a:buNone/>
            </a:pPr>
            <a:r>
              <a:rPr lang="en-GB" sz="1800" dirty="0"/>
              <a:t>There are </a:t>
            </a:r>
            <a:r>
              <a:rPr lang="en-GB" sz="1800" dirty="0">
                <a:solidFill>
                  <a:schemeClr val="accent6">
                    <a:lumMod val="50000"/>
                  </a:schemeClr>
                </a:solidFill>
              </a:rPr>
              <a:t>160 negative examples (no failure)</a:t>
            </a:r>
            <a:r>
              <a:rPr lang="en-GB" sz="1800" dirty="0"/>
              <a:t> and </a:t>
            </a:r>
            <a:r>
              <a:rPr lang="en-GB" sz="1800" dirty="0">
                <a:solidFill>
                  <a:srgbClr val="FF0000"/>
                </a:solidFill>
              </a:rPr>
              <a:t>40 positive ones (failure)</a:t>
            </a:r>
            <a:r>
              <a:rPr lang="en-GB" sz="1800" dirty="0"/>
              <a:t>. </a:t>
            </a:r>
            <a:endParaRPr lang="en-GB" sz="18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2" name="TextBox 1"/>
          <p:cNvSpPr txBox="1"/>
          <p:nvPr/>
        </p:nvSpPr>
        <p:spPr>
          <a:xfrm>
            <a:off x="258798" y="2015788"/>
            <a:ext cx="1210588" cy="369332"/>
          </a:xfrm>
          <a:prstGeom prst="rect">
            <a:avLst/>
          </a:prstGeom>
          <a:noFill/>
        </p:spPr>
        <p:txBody>
          <a:bodyPr wrap="none" rtlCol="0">
            <a:spAutoFit/>
          </a:bodyPr>
          <a:lstStyle/>
          <a:p>
            <a:r>
              <a:rPr lang="en-US" dirty="0"/>
              <a:t>Expected:</a:t>
            </a:r>
            <a:endParaRPr lang="en-US" dirty="0"/>
          </a:p>
        </p:txBody>
      </p:sp>
      <p:sp>
        <p:nvSpPr>
          <p:cNvPr id="4" name="TextBox 3"/>
          <p:cNvSpPr txBox="1"/>
          <p:nvPr/>
        </p:nvSpPr>
        <p:spPr>
          <a:xfrm>
            <a:off x="258798" y="3405998"/>
            <a:ext cx="1120820" cy="369332"/>
          </a:xfrm>
          <a:prstGeom prst="rect">
            <a:avLst/>
          </a:prstGeom>
          <a:noFill/>
        </p:spPr>
        <p:txBody>
          <a:bodyPr wrap="none" rtlCol="0">
            <a:spAutoFit/>
          </a:bodyPr>
          <a:lstStyle/>
          <a:p>
            <a:r>
              <a:rPr lang="en-US" dirty="0"/>
              <a:t>Random:</a:t>
            </a:r>
            <a:endParaRPr lang="en-US" dirty="0"/>
          </a:p>
        </p:txBody>
      </p:sp>
      <p:sp>
        <p:nvSpPr>
          <p:cNvPr id="7" name="Rectangle 6"/>
          <p:cNvSpPr/>
          <p:nvPr/>
        </p:nvSpPr>
        <p:spPr>
          <a:xfrm>
            <a:off x="6885246" y="1838856"/>
            <a:ext cx="1080000" cy="723198"/>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00B050"/>
                </a:solidFill>
              </a:rPr>
              <a:t>Validation</a:t>
            </a:r>
            <a:endParaRPr lang="en-US" sz="1600" dirty="0">
              <a:solidFill>
                <a:srgbClr val="00B050"/>
              </a:solidFill>
            </a:endParaRPr>
          </a:p>
          <a:p>
            <a:pPr algn="ctr"/>
            <a:r>
              <a:rPr lang="en-US" sz="1600" dirty="0">
                <a:solidFill>
                  <a:srgbClr val="00B050"/>
                </a:solidFill>
              </a:rPr>
              <a:t>15%</a:t>
            </a:r>
            <a:br>
              <a:rPr lang="en-US" sz="1600" dirty="0">
                <a:solidFill>
                  <a:srgbClr val="00B050"/>
                </a:solidFill>
              </a:rPr>
            </a:br>
            <a:r>
              <a:rPr lang="en-US" sz="1600" dirty="0">
                <a:solidFill>
                  <a:srgbClr val="00B050"/>
                </a:solidFill>
              </a:rPr>
              <a:t>(</a:t>
            </a:r>
            <a:r>
              <a:rPr lang="en-US" sz="1600" dirty="0">
                <a:solidFill>
                  <a:srgbClr val="434654"/>
                </a:solidFill>
              </a:rPr>
              <a:t>24</a:t>
            </a:r>
            <a:r>
              <a:rPr lang="en-US" sz="1600" dirty="0">
                <a:solidFill>
                  <a:srgbClr val="00B050"/>
                </a:solidFill>
              </a:rPr>
              <a:t>+</a:t>
            </a:r>
            <a:r>
              <a:rPr lang="en-US" sz="1600" dirty="0">
                <a:solidFill>
                  <a:srgbClr val="FF0000"/>
                </a:solidFill>
              </a:rPr>
              <a:t>6</a:t>
            </a:r>
            <a:r>
              <a:rPr lang="en-US" sz="1600" dirty="0">
                <a:solidFill>
                  <a:srgbClr val="00B050"/>
                </a:solidFill>
              </a:rPr>
              <a:t>)</a:t>
            </a:r>
            <a:endParaRPr lang="en-US" sz="1600" dirty="0">
              <a:solidFill>
                <a:srgbClr val="00B050"/>
              </a:solidFill>
            </a:endParaRPr>
          </a:p>
        </p:txBody>
      </p:sp>
      <p:sp>
        <p:nvSpPr>
          <p:cNvPr id="8" name="Rectangle 7"/>
          <p:cNvSpPr/>
          <p:nvPr/>
        </p:nvSpPr>
        <p:spPr>
          <a:xfrm>
            <a:off x="1469386" y="1838855"/>
            <a:ext cx="5400000" cy="7231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T</a:t>
            </a:r>
            <a:r>
              <a:rPr lang="en-US" sz="1600" dirty="0"/>
              <a:t>raining</a:t>
            </a:r>
            <a:endParaRPr lang="en-US" sz="1600" dirty="0"/>
          </a:p>
          <a:p>
            <a:pPr algn="ctr"/>
            <a:r>
              <a:rPr lang="en-US" sz="1600" dirty="0"/>
              <a:t>75% </a:t>
            </a:r>
            <a:br>
              <a:rPr lang="en-US" sz="1600" dirty="0"/>
            </a:br>
            <a:r>
              <a:rPr lang="en-US" sz="1600" dirty="0"/>
              <a:t>(</a:t>
            </a:r>
            <a:r>
              <a:rPr lang="en-US" sz="1600" dirty="0">
                <a:solidFill>
                  <a:schemeClr val="accent6">
                    <a:lumMod val="50000"/>
                  </a:schemeClr>
                </a:solidFill>
              </a:rPr>
              <a:t>120</a:t>
            </a:r>
            <a:r>
              <a:rPr lang="en-US" sz="1600" dirty="0"/>
              <a:t> + </a:t>
            </a:r>
            <a:r>
              <a:rPr lang="en-US" sz="1600" dirty="0">
                <a:solidFill>
                  <a:srgbClr val="FF0000"/>
                </a:solidFill>
              </a:rPr>
              <a:t>30</a:t>
            </a:r>
            <a:r>
              <a:rPr lang="en-US" sz="1600" dirty="0"/>
              <a:t>)</a:t>
            </a:r>
            <a:endParaRPr lang="en-US" sz="1600" dirty="0"/>
          </a:p>
        </p:txBody>
      </p:sp>
      <p:sp>
        <p:nvSpPr>
          <p:cNvPr id="9" name="Rectangle 8"/>
          <p:cNvSpPr/>
          <p:nvPr/>
        </p:nvSpPr>
        <p:spPr>
          <a:xfrm>
            <a:off x="7981105" y="1838856"/>
            <a:ext cx="964493" cy="723198"/>
          </a:xfrm>
          <a:prstGeom prst="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accent2"/>
                </a:solidFill>
              </a:rPr>
              <a:t>Test</a:t>
            </a:r>
            <a:endParaRPr lang="en-US" sz="1600" dirty="0">
              <a:solidFill>
                <a:schemeClr val="accent2"/>
              </a:solidFill>
            </a:endParaRPr>
          </a:p>
          <a:p>
            <a:pPr algn="ctr"/>
            <a:r>
              <a:rPr lang="en-US" sz="1600" dirty="0">
                <a:solidFill>
                  <a:schemeClr val="accent2"/>
                </a:solidFill>
              </a:rPr>
              <a:t>10%</a:t>
            </a:r>
            <a:endParaRPr lang="en-US" sz="1600" dirty="0">
              <a:solidFill>
                <a:schemeClr val="accent2"/>
              </a:solidFill>
            </a:endParaRPr>
          </a:p>
          <a:p>
            <a:pPr algn="ctr"/>
            <a:r>
              <a:rPr lang="en-US" sz="1600" dirty="0">
                <a:solidFill>
                  <a:schemeClr val="accent2"/>
                </a:solidFill>
              </a:rPr>
              <a:t>(</a:t>
            </a:r>
            <a:r>
              <a:rPr lang="en-US" sz="1600" dirty="0">
                <a:solidFill>
                  <a:srgbClr val="434654"/>
                </a:solidFill>
              </a:rPr>
              <a:t>16</a:t>
            </a:r>
            <a:r>
              <a:rPr lang="en-US" sz="1600" dirty="0">
                <a:solidFill>
                  <a:schemeClr val="accent2"/>
                </a:solidFill>
              </a:rPr>
              <a:t>+</a:t>
            </a:r>
            <a:r>
              <a:rPr lang="en-US" sz="1600" dirty="0">
                <a:solidFill>
                  <a:srgbClr val="FF0000"/>
                </a:solidFill>
              </a:rPr>
              <a:t>4</a:t>
            </a:r>
            <a:r>
              <a:rPr lang="en-US" sz="1600" dirty="0">
                <a:solidFill>
                  <a:schemeClr val="accent2"/>
                </a:solidFill>
              </a:rPr>
              <a:t>)</a:t>
            </a:r>
            <a:endParaRPr lang="en-US" sz="1600" dirty="0">
              <a:solidFill>
                <a:schemeClr val="accent2"/>
              </a:solidFill>
            </a:endParaRPr>
          </a:p>
        </p:txBody>
      </p:sp>
      <p:sp>
        <p:nvSpPr>
          <p:cNvPr id="10" name="Rectangle 9"/>
          <p:cNvSpPr/>
          <p:nvPr/>
        </p:nvSpPr>
        <p:spPr>
          <a:xfrm>
            <a:off x="6885246" y="3184566"/>
            <a:ext cx="1080000" cy="723198"/>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00B050"/>
                </a:solidFill>
              </a:rPr>
              <a:t>Validation</a:t>
            </a:r>
            <a:endParaRPr lang="en-US" sz="1600" dirty="0">
              <a:solidFill>
                <a:srgbClr val="00B050"/>
              </a:solidFill>
            </a:endParaRPr>
          </a:p>
          <a:p>
            <a:pPr algn="ctr"/>
            <a:r>
              <a:rPr lang="en-US" sz="1600" dirty="0">
                <a:solidFill>
                  <a:srgbClr val="00B050"/>
                </a:solidFill>
              </a:rPr>
              <a:t>15%</a:t>
            </a:r>
            <a:br>
              <a:rPr lang="en-US" sz="1600" dirty="0">
                <a:solidFill>
                  <a:srgbClr val="00B050"/>
                </a:solidFill>
              </a:rPr>
            </a:br>
            <a:r>
              <a:rPr lang="en-US" sz="1600" dirty="0">
                <a:solidFill>
                  <a:srgbClr val="00B050"/>
                </a:solidFill>
              </a:rPr>
              <a:t>(</a:t>
            </a:r>
            <a:r>
              <a:rPr lang="en-US" sz="1600" dirty="0">
                <a:solidFill>
                  <a:srgbClr val="434654"/>
                </a:solidFill>
              </a:rPr>
              <a:t>19</a:t>
            </a:r>
            <a:r>
              <a:rPr lang="en-US" sz="1600" dirty="0">
                <a:solidFill>
                  <a:srgbClr val="00B050"/>
                </a:solidFill>
              </a:rPr>
              <a:t>+</a:t>
            </a:r>
            <a:r>
              <a:rPr lang="en-US" sz="1600" dirty="0">
                <a:solidFill>
                  <a:srgbClr val="FF0000"/>
                </a:solidFill>
              </a:rPr>
              <a:t>11</a:t>
            </a:r>
            <a:r>
              <a:rPr lang="en-US" sz="1600" dirty="0">
                <a:solidFill>
                  <a:srgbClr val="00B050"/>
                </a:solidFill>
              </a:rPr>
              <a:t>)</a:t>
            </a:r>
            <a:endParaRPr lang="en-US" sz="1600" dirty="0">
              <a:solidFill>
                <a:srgbClr val="00B050"/>
              </a:solidFill>
            </a:endParaRPr>
          </a:p>
        </p:txBody>
      </p:sp>
      <p:sp>
        <p:nvSpPr>
          <p:cNvPr id="11" name="Rectangle 10"/>
          <p:cNvSpPr/>
          <p:nvPr/>
        </p:nvSpPr>
        <p:spPr>
          <a:xfrm>
            <a:off x="1469386" y="3184565"/>
            <a:ext cx="5400000" cy="7231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T</a:t>
            </a:r>
            <a:r>
              <a:rPr lang="en-US" sz="1600" dirty="0"/>
              <a:t>raining</a:t>
            </a:r>
            <a:endParaRPr lang="en-US" sz="1600" dirty="0"/>
          </a:p>
          <a:p>
            <a:pPr algn="ctr"/>
            <a:r>
              <a:rPr lang="en-US" sz="1600" dirty="0"/>
              <a:t>75% </a:t>
            </a:r>
            <a:br>
              <a:rPr lang="en-US" sz="1600" dirty="0"/>
            </a:br>
            <a:r>
              <a:rPr lang="en-US" sz="1600" dirty="0"/>
              <a:t>(</a:t>
            </a:r>
            <a:r>
              <a:rPr lang="en-US" sz="1600" dirty="0">
                <a:solidFill>
                  <a:schemeClr val="accent6">
                    <a:lumMod val="50000"/>
                  </a:schemeClr>
                </a:solidFill>
              </a:rPr>
              <a:t>131</a:t>
            </a:r>
            <a:r>
              <a:rPr lang="en-US" sz="1600" dirty="0"/>
              <a:t> + </a:t>
            </a:r>
            <a:r>
              <a:rPr lang="en-US" sz="1600" dirty="0">
                <a:solidFill>
                  <a:srgbClr val="FF0000"/>
                </a:solidFill>
              </a:rPr>
              <a:t>19</a:t>
            </a:r>
            <a:r>
              <a:rPr lang="en-US" sz="1600" dirty="0"/>
              <a:t>)</a:t>
            </a:r>
            <a:endParaRPr lang="en-US" sz="1600" dirty="0"/>
          </a:p>
        </p:txBody>
      </p:sp>
      <p:sp>
        <p:nvSpPr>
          <p:cNvPr id="12" name="Rectangle 11"/>
          <p:cNvSpPr/>
          <p:nvPr/>
        </p:nvSpPr>
        <p:spPr>
          <a:xfrm>
            <a:off x="7981105" y="3184566"/>
            <a:ext cx="964493" cy="723198"/>
          </a:xfrm>
          <a:prstGeom prst="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accent2"/>
                </a:solidFill>
              </a:rPr>
              <a:t>Test</a:t>
            </a:r>
            <a:endParaRPr lang="en-US" sz="1600" dirty="0">
              <a:solidFill>
                <a:schemeClr val="accent2"/>
              </a:solidFill>
            </a:endParaRPr>
          </a:p>
          <a:p>
            <a:pPr algn="ctr"/>
            <a:r>
              <a:rPr lang="en-US" sz="1600" dirty="0">
                <a:solidFill>
                  <a:schemeClr val="accent2"/>
                </a:solidFill>
              </a:rPr>
              <a:t>10%</a:t>
            </a:r>
            <a:endParaRPr lang="en-US" sz="1600" dirty="0">
              <a:solidFill>
                <a:schemeClr val="accent2"/>
              </a:solidFill>
            </a:endParaRPr>
          </a:p>
          <a:p>
            <a:pPr algn="ctr"/>
            <a:r>
              <a:rPr lang="en-US" sz="1600" dirty="0">
                <a:solidFill>
                  <a:schemeClr val="accent2"/>
                </a:solidFill>
              </a:rPr>
              <a:t>(</a:t>
            </a:r>
            <a:r>
              <a:rPr lang="en-US" sz="1600" dirty="0">
                <a:solidFill>
                  <a:srgbClr val="434654"/>
                </a:solidFill>
              </a:rPr>
              <a:t>10</a:t>
            </a:r>
            <a:r>
              <a:rPr lang="en-US" sz="1600" dirty="0">
                <a:solidFill>
                  <a:schemeClr val="accent2"/>
                </a:solidFill>
              </a:rPr>
              <a:t>+</a:t>
            </a:r>
            <a:r>
              <a:rPr lang="en-US" sz="1600" dirty="0">
                <a:solidFill>
                  <a:srgbClr val="FF0000"/>
                </a:solidFill>
              </a:rPr>
              <a:t>10</a:t>
            </a:r>
            <a:r>
              <a:rPr lang="en-US" sz="1600" dirty="0">
                <a:solidFill>
                  <a:schemeClr val="accent2"/>
                </a:solidFill>
              </a:rPr>
              <a:t>)</a:t>
            </a:r>
            <a:endParaRPr lang="en-US" sz="1600" dirty="0">
              <a:solidFill>
                <a:schemeClr val="accent2"/>
              </a:solidFill>
            </a:endParaRPr>
          </a:p>
        </p:txBody>
      </p:sp>
      <p:sp>
        <p:nvSpPr>
          <p:cNvPr id="13" name="TextBox 12"/>
          <p:cNvSpPr txBox="1"/>
          <p:nvPr/>
        </p:nvSpPr>
        <p:spPr>
          <a:xfrm>
            <a:off x="864092" y="4444097"/>
            <a:ext cx="7353295" cy="646331"/>
          </a:xfrm>
          <a:prstGeom prst="rect">
            <a:avLst/>
          </a:prstGeom>
          <a:noFill/>
        </p:spPr>
        <p:txBody>
          <a:bodyPr wrap="none" rtlCol="0">
            <a:spAutoFit/>
          </a:bodyPr>
          <a:lstStyle/>
          <a:p>
            <a:r>
              <a:rPr lang="en-US" dirty="0">
                <a:highlight>
                  <a:srgbClr val="FFFF00"/>
                </a:highlight>
              </a:rPr>
              <a:t>For continuous values it </a:t>
            </a:r>
            <a:r>
              <a:rPr lang="en-GB" dirty="0">
                <a:highlight>
                  <a:srgbClr val="FFFF00"/>
                </a:highlight>
              </a:rPr>
              <a:t>is important to preserve statistical distribution.</a:t>
            </a:r>
            <a:endParaRPr lang="en-GB" dirty="0">
              <a:highlight>
                <a:srgbClr val="FFFF00"/>
              </a:highlight>
            </a:endParaRPr>
          </a:p>
          <a:p>
            <a:r>
              <a:rPr lang="en-GB" dirty="0">
                <a:highlight>
                  <a:srgbClr val="FFFF00"/>
                </a:highlight>
              </a:rPr>
              <a:t>Although for big datasets it is not an issue, it is still a low-hanging-fruit.</a:t>
            </a:r>
            <a:endParaRPr lang="en-US" dirty="0">
              <a:highlight>
                <a:srgbClr val="FFFF0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Rare Events</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pic>
        <p:nvPicPr>
          <p:cNvPr id="2" name="Picture 1"/>
          <p:cNvPicPr>
            <a:picLocks noChangeAspect="1"/>
          </p:cNvPicPr>
          <p:nvPr/>
        </p:nvPicPr>
        <p:blipFill>
          <a:blip r:embed="rId1"/>
          <a:stretch>
            <a:fillRect/>
          </a:stretch>
        </p:blipFill>
        <p:spPr>
          <a:xfrm>
            <a:off x="277814" y="880452"/>
            <a:ext cx="3276270" cy="2829506"/>
          </a:xfrm>
          <a:prstGeom prst="rect">
            <a:avLst/>
          </a:prstGeom>
        </p:spPr>
      </p:pic>
      <p:sp>
        <p:nvSpPr>
          <p:cNvPr id="11" name="TextBox 10"/>
          <p:cNvSpPr txBox="1"/>
          <p:nvPr/>
        </p:nvSpPr>
        <p:spPr>
          <a:xfrm>
            <a:off x="767751" y="4624433"/>
            <a:ext cx="7417625" cy="461665"/>
          </a:xfrm>
          <a:prstGeom prst="rect">
            <a:avLst/>
          </a:prstGeom>
          <a:noFill/>
        </p:spPr>
        <p:txBody>
          <a:bodyPr wrap="square">
            <a:spAutoFit/>
          </a:bodyPr>
          <a:lstStyle/>
          <a:p>
            <a:r>
              <a:rPr lang="en-GB" sz="1200" dirty="0"/>
              <a:t>C. </a:t>
            </a:r>
            <a:r>
              <a:rPr lang="en-GB" sz="1200" dirty="0" err="1"/>
              <a:t>Obermair</a:t>
            </a:r>
            <a:r>
              <a:rPr lang="en-GB" sz="1200" dirty="0"/>
              <a:t>, Extension of Signal Monitoring Applications with Machine Learning, Master Thesis, TU Graz</a:t>
            </a:r>
            <a:endParaRPr lang="en-GB" sz="1200" dirty="0"/>
          </a:p>
          <a:p>
            <a:r>
              <a:rPr lang="en-GB" sz="1200" dirty="0"/>
              <a:t>M. Brice, LHC tunnel Pictures during LS2, </a:t>
            </a:r>
            <a:r>
              <a:rPr lang="en-GB" sz="1200" dirty="0">
                <a:hlinkClick r:id="rId2"/>
              </a:rPr>
              <a:t>https://cds.cern.ch/images/CERN-PHOTO-201904-108-15</a:t>
            </a:r>
            <a:r>
              <a:rPr lang="en-GB" sz="1200" dirty="0"/>
              <a:t> </a:t>
            </a:r>
            <a:endParaRPr lang="en-US" dirty="0"/>
          </a:p>
        </p:txBody>
      </p:sp>
      <p:sp>
        <p:nvSpPr>
          <p:cNvPr id="12" name="TextBox 11"/>
          <p:cNvSpPr txBox="1"/>
          <p:nvPr/>
        </p:nvSpPr>
        <p:spPr>
          <a:xfrm>
            <a:off x="457200" y="4157932"/>
            <a:ext cx="7622536" cy="369332"/>
          </a:xfrm>
          <a:prstGeom prst="rect">
            <a:avLst/>
          </a:prstGeom>
          <a:noFill/>
        </p:spPr>
        <p:txBody>
          <a:bodyPr wrap="none" rtlCol="0">
            <a:spAutoFit/>
          </a:bodyPr>
          <a:lstStyle/>
          <a:p>
            <a:r>
              <a:rPr lang="en-US" dirty="0">
                <a:highlight>
                  <a:srgbClr val="FFFF00"/>
                </a:highlight>
              </a:rPr>
              <a:t>There were 3130 healthy signals (Y=False) and 112 faulty ones (Y=True)</a:t>
            </a:r>
            <a:endParaRPr lang="en-US" dirty="0">
              <a:highlight>
                <a:srgbClr val="FFFF00"/>
              </a:highlight>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556" y="880452"/>
            <a:ext cx="5030233" cy="2829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11" name="TextBox 10"/>
          <p:cNvSpPr txBox="1"/>
          <p:nvPr/>
        </p:nvSpPr>
        <p:spPr>
          <a:xfrm>
            <a:off x="739244" y="4678318"/>
            <a:ext cx="7072770" cy="338554"/>
          </a:xfrm>
          <a:prstGeom prst="rect">
            <a:avLst/>
          </a:prstGeom>
          <a:noFill/>
        </p:spPr>
        <p:txBody>
          <a:bodyPr wrap="none" rtlCol="0">
            <a:spAutoFit/>
          </a:bodyPr>
          <a:lstStyle/>
          <a:p>
            <a:r>
              <a:rPr lang="en-GB" sz="1600" dirty="0">
                <a:highlight>
                  <a:srgbClr val="FFFF00"/>
                </a:highlight>
              </a:rPr>
              <a:t>This </a:t>
            </a:r>
            <a:r>
              <a:rPr lang="en-GB" sz="1600" i="1" dirty="0">
                <a:highlight>
                  <a:srgbClr val="FFFF00"/>
                </a:highlight>
              </a:rPr>
              <a:t>naive</a:t>
            </a:r>
            <a:r>
              <a:rPr lang="en-GB" sz="1600" dirty="0">
                <a:highlight>
                  <a:srgbClr val="FFFF00"/>
                </a:highlight>
              </a:rPr>
              <a:t> model is guaranteed to achieve 97% average dataset accuracy?!</a:t>
            </a:r>
            <a:endParaRPr lang="en-GB" sz="1600" dirty="0">
              <a:highlight>
                <a:srgbClr val="FFFF00"/>
              </a:highlight>
            </a:endParaRPr>
          </a:p>
        </p:txBody>
      </p:sp>
      <p:sp>
        <p:nvSpPr>
          <p:cNvPr id="2" name="Title 4"/>
          <p:cNvSpPr>
            <a:spLocks noGrp="1"/>
          </p:cNvSpPr>
          <p:nvPr>
            <p:ph type="title"/>
          </p:nvPr>
        </p:nvSpPr>
        <p:spPr>
          <a:xfrm>
            <a:off x="457200" y="175120"/>
            <a:ext cx="8226854" cy="705332"/>
          </a:xfrm>
        </p:spPr>
        <p:txBody>
          <a:bodyPr>
            <a:normAutofit/>
          </a:bodyPr>
          <a:lstStyle/>
          <a:p>
            <a:pPr algn="r"/>
            <a:r>
              <a:rPr lang="en-GB" sz="3200" dirty="0"/>
              <a:t>Rare Events</a:t>
            </a:r>
            <a:endParaRPr lang="en-GB" sz="3200" dirty="0"/>
          </a:p>
        </p:txBody>
      </p:sp>
      <p:pic>
        <p:nvPicPr>
          <p:cNvPr id="4" name="Picture 3"/>
          <p:cNvPicPr>
            <a:picLocks noChangeAspect="1"/>
          </p:cNvPicPr>
          <p:nvPr/>
        </p:nvPicPr>
        <p:blipFill>
          <a:blip r:embed="rId1"/>
          <a:stretch>
            <a:fillRect/>
          </a:stretch>
        </p:blipFill>
        <p:spPr>
          <a:xfrm>
            <a:off x="739244" y="1148841"/>
            <a:ext cx="7772400" cy="229470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Rare Events</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4" name="TextBox 3"/>
          <p:cNvSpPr txBox="1"/>
          <p:nvPr/>
        </p:nvSpPr>
        <p:spPr>
          <a:xfrm>
            <a:off x="700635" y="4702574"/>
            <a:ext cx="7484741" cy="323165"/>
          </a:xfrm>
          <a:prstGeom prst="rect">
            <a:avLst/>
          </a:prstGeom>
          <a:noFill/>
        </p:spPr>
        <p:txBody>
          <a:bodyPr wrap="none" rtlCol="0">
            <a:spAutoFit/>
          </a:bodyPr>
          <a:lstStyle/>
          <a:p>
            <a:r>
              <a:rPr lang="en-US" sz="1500" dirty="0">
                <a:highlight>
                  <a:srgbClr val="FFFF00"/>
                </a:highlight>
              </a:rPr>
              <a:t>It is a valuable conversation to decide if precision or recall (or both) is more important.</a:t>
            </a:r>
            <a:endParaRPr lang="en-US" sz="1500" dirty="0">
              <a:highlight>
                <a:srgbClr val="FFFF00"/>
              </a:highlight>
            </a:endParaRPr>
          </a:p>
        </p:txBody>
      </p:sp>
      <p:graphicFrame>
        <p:nvGraphicFramePr>
          <p:cNvPr id="7" name="Table 7"/>
          <p:cNvGraphicFramePr>
            <a:graphicFrameLocks noGrp="1"/>
          </p:cNvGraphicFramePr>
          <p:nvPr/>
        </p:nvGraphicFramePr>
        <p:xfrm>
          <a:off x="457200" y="1219200"/>
          <a:ext cx="4382222" cy="2250202"/>
        </p:xfrm>
        <a:graphic>
          <a:graphicData uri="http://schemas.openxmlformats.org/drawingml/2006/table">
            <a:tbl>
              <a:tblPr firstRow="1" bandRow="1">
                <a:tableStyleId>{5C22544A-7EE6-4342-B048-85BDC9FD1C3A}</a:tableStyleId>
              </a:tblPr>
              <a:tblGrid>
                <a:gridCol w="536414"/>
                <a:gridCol w="1206122"/>
                <a:gridCol w="1328470"/>
                <a:gridCol w="1311216"/>
              </a:tblGrid>
              <a:tr h="539654">
                <a:tc rowSpan="2" gridSpan="2">
                  <a:txBody>
                    <a:bodyPr/>
                    <a:lstStyle/>
                    <a:p>
                      <a:endParaRPr lang="en-US" dirty="0"/>
                    </a:p>
                  </a:txBody>
                  <a:tcPr/>
                </a:tc>
                <a:tc rowSpan="2" hMerge="1">
                  <a:tcPr/>
                </a:tc>
                <a:tc gridSpan="2">
                  <a:txBody>
                    <a:bodyPr/>
                    <a:lstStyle/>
                    <a:p>
                      <a:pPr algn="ctr"/>
                      <a:r>
                        <a:rPr lang="en-US" dirty="0">
                          <a:solidFill>
                            <a:schemeClr val="tx2"/>
                          </a:solidFill>
                        </a:rPr>
                        <a:t>Ground truth</a:t>
                      </a:r>
                      <a:endParaRPr lang="en-US" dirty="0">
                        <a:solidFill>
                          <a:schemeClr val="tx2"/>
                        </a:solidFill>
                      </a:endParaRPr>
                    </a:p>
                  </a:txBody>
                  <a:tcPr/>
                </a:tc>
                <a:tc hMerge="1">
                  <a:tcPr/>
                </a:tc>
              </a:tr>
              <a:tr h="552308">
                <a:tc vMerge="1" gridSpan="2">
                  <a:tcPr/>
                </a:tc>
                <a:tc vMerge="1" hMerge="1">
                  <a:tcPr/>
                </a:tc>
                <a:tc>
                  <a:txBody>
                    <a:bodyPr/>
                    <a:lstStyle/>
                    <a:p>
                      <a:r>
                        <a:rPr lang="en-GB" dirty="0"/>
                        <a:t>Y</a:t>
                      </a:r>
                      <a:r>
                        <a:rPr lang="en-US" dirty="0"/>
                        <a:t> = True</a:t>
                      </a:r>
                      <a:endParaRPr lang="en-US" dirty="0"/>
                    </a:p>
                  </a:txBody>
                  <a:tcPr/>
                </a:tc>
                <a:tc>
                  <a:txBody>
                    <a:bodyPr/>
                    <a:lstStyle/>
                    <a:p>
                      <a:r>
                        <a:rPr lang="en-US" dirty="0"/>
                        <a:t>Y = False</a:t>
                      </a:r>
                      <a:endParaRPr lang="en-US" dirty="0"/>
                    </a:p>
                  </a:txBody>
                  <a:tcPr/>
                </a:tc>
              </a:tr>
              <a:tr h="539654">
                <a:tc rowSpan="2">
                  <a:txBody>
                    <a:bodyPr/>
                    <a:lstStyle/>
                    <a:p>
                      <a:pPr algn="ctr"/>
                      <a:r>
                        <a:rPr lang="en-US" b="1" dirty="0"/>
                        <a:t>Model</a:t>
                      </a:r>
                      <a:endParaRPr lang="en-US" b="1" dirty="0"/>
                    </a:p>
                  </a:txBody>
                  <a:tcPr vert="vert270" anchor="ctr"/>
                </a:tc>
                <a:tc>
                  <a:txBody>
                    <a:bodyPr/>
                    <a:lstStyle/>
                    <a:p>
                      <a:r>
                        <a:rPr lang="en-US" dirty="0"/>
                        <a:t>Y = True</a:t>
                      </a:r>
                      <a:endParaRPr lang="en-US" dirty="0"/>
                    </a:p>
                  </a:txBody>
                  <a:tcPr anchor="ctr"/>
                </a:tc>
                <a:tc>
                  <a:txBody>
                    <a:bodyPr/>
                    <a:lstStyle/>
                    <a:p>
                      <a:pPr algn="ctr"/>
                      <a:r>
                        <a:rPr kumimoji="0" lang="en-US" kern="1200" dirty="0">
                          <a:solidFill>
                            <a:schemeClr val="dk1"/>
                          </a:solidFill>
                          <a:latin typeface="+mn-lt"/>
                          <a:ea typeface="+mn-ea"/>
                          <a:cs typeface="+mn-cs"/>
                        </a:rPr>
                        <a:t>0</a:t>
                      </a:r>
                      <a:br>
                        <a:rPr kumimoji="0" lang="en-US" kern="1200" dirty="0">
                          <a:solidFill>
                            <a:schemeClr val="dk1"/>
                          </a:solidFill>
                          <a:latin typeface="+mn-lt"/>
                          <a:ea typeface="+mn-ea"/>
                          <a:cs typeface="+mn-cs"/>
                        </a:rPr>
                      </a:br>
                      <a:r>
                        <a:rPr kumimoji="0" lang="en-US" sz="1400" i="1" kern="1200" dirty="0">
                          <a:solidFill>
                            <a:schemeClr val="accent3"/>
                          </a:solidFill>
                          <a:latin typeface="+mn-lt"/>
                          <a:ea typeface="+mn-ea"/>
                          <a:cs typeface="+mn-cs"/>
                        </a:rPr>
                        <a:t>true positive</a:t>
                      </a:r>
                      <a:endParaRPr kumimoji="0" lang="en-US" i="1" kern="1200" dirty="0">
                        <a:solidFill>
                          <a:schemeClr val="accent3"/>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kern="1200" dirty="0">
                          <a:solidFill>
                            <a:schemeClr val="dk1"/>
                          </a:solidFill>
                          <a:latin typeface="+mn-lt"/>
                          <a:ea typeface="+mn-ea"/>
                          <a:cs typeface="+mn-cs"/>
                        </a:rPr>
                        <a:t>0</a:t>
                      </a:r>
                      <a:br>
                        <a:rPr kumimoji="0" lang="en-US" kern="1200" dirty="0">
                          <a:solidFill>
                            <a:schemeClr val="dk1"/>
                          </a:solidFill>
                          <a:latin typeface="+mn-lt"/>
                          <a:ea typeface="+mn-ea"/>
                          <a:cs typeface="+mn-cs"/>
                        </a:rPr>
                      </a:br>
                      <a:r>
                        <a:rPr kumimoji="0" lang="en-US" sz="1400" b="0" i="1" u="none" strike="noStrike" kern="1200" cap="none" spc="0" normalizeH="0" baseline="0" noProof="0" dirty="0">
                          <a:ln>
                            <a:noFill/>
                          </a:ln>
                          <a:solidFill>
                            <a:srgbClr val="969696"/>
                          </a:solidFill>
                          <a:effectLst/>
                          <a:uLnTx/>
                          <a:uFillTx/>
                          <a:latin typeface="+mn-lt"/>
                          <a:ea typeface="+mn-ea"/>
                          <a:cs typeface="+mn-cs"/>
                        </a:rPr>
                        <a:t>false positive</a:t>
                      </a:r>
                      <a:endParaRPr kumimoji="0" lang="en-US" kern="1200" dirty="0">
                        <a:solidFill>
                          <a:schemeClr val="dk1"/>
                        </a:solidFill>
                        <a:latin typeface="+mn-lt"/>
                        <a:ea typeface="+mn-ea"/>
                        <a:cs typeface="+mn-cs"/>
                      </a:endParaRPr>
                    </a:p>
                  </a:txBody>
                  <a:tcPr anchor="ctr"/>
                </a:tc>
              </a:tr>
              <a:tr h="539654">
                <a:tc vMerge="1">
                  <a:tcPr/>
                </a:tc>
                <a:tc>
                  <a:txBody>
                    <a:bodyPr/>
                    <a:lstStyle/>
                    <a:p>
                      <a:r>
                        <a:rPr lang="en-US" dirty="0"/>
                        <a:t>Y = False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kern="1200" dirty="0">
                          <a:solidFill>
                            <a:schemeClr val="dk1"/>
                          </a:solidFill>
                          <a:latin typeface="+mn-lt"/>
                          <a:ea typeface="+mn-ea"/>
                          <a:cs typeface="+mn-cs"/>
                        </a:rPr>
                        <a:t>112</a:t>
                      </a:r>
                      <a:br>
                        <a:rPr kumimoji="0" lang="en-US" kern="1200" dirty="0">
                          <a:solidFill>
                            <a:schemeClr val="dk1"/>
                          </a:solidFill>
                          <a:latin typeface="+mn-lt"/>
                          <a:ea typeface="+mn-ea"/>
                          <a:cs typeface="+mn-cs"/>
                        </a:rPr>
                      </a:br>
                      <a:r>
                        <a:rPr kumimoji="0" lang="en-US" sz="1400" b="0" i="1" u="none" strike="noStrike" kern="1200" cap="none" spc="0" normalizeH="0" baseline="0" noProof="0" dirty="0">
                          <a:ln>
                            <a:noFill/>
                          </a:ln>
                          <a:solidFill>
                            <a:srgbClr val="969696"/>
                          </a:solidFill>
                          <a:effectLst/>
                          <a:uLnTx/>
                          <a:uFillTx/>
                          <a:latin typeface="+mn-lt"/>
                          <a:ea typeface="+mn-ea"/>
                          <a:cs typeface="+mn-cs"/>
                        </a:rPr>
                        <a:t>false negative</a:t>
                      </a:r>
                      <a:endParaRPr kumimoji="0" lang="en-US" kern="1200" dirty="0">
                        <a:solidFill>
                          <a:schemeClr val="dk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kern="1200" dirty="0">
                          <a:solidFill>
                            <a:schemeClr val="dk1"/>
                          </a:solidFill>
                          <a:latin typeface="+mn-lt"/>
                          <a:ea typeface="+mn-ea"/>
                          <a:cs typeface="+mn-cs"/>
                        </a:rPr>
                        <a:t>3130</a:t>
                      </a:r>
                      <a:br>
                        <a:rPr kumimoji="0" lang="en-US" kern="1200" dirty="0">
                          <a:solidFill>
                            <a:schemeClr val="dk1"/>
                          </a:solidFill>
                          <a:latin typeface="+mn-lt"/>
                          <a:ea typeface="+mn-ea"/>
                          <a:cs typeface="+mn-cs"/>
                        </a:rPr>
                      </a:br>
                      <a:r>
                        <a:rPr kumimoji="0" lang="en-US" sz="1400" b="0" i="1" u="none" strike="noStrike" kern="1200" cap="none" spc="0" normalizeH="0" baseline="0" noProof="0" dirty="0">
                          <a:ln>
                            <a:noFill/>
                          </a:ln>
                          <a:solidFill>
                            <a:srgbClr val="969696"/>
                          </a:solidFill>
                          <a:effectLst/>
                          <a:uLnTx/>
                          <a:uFillTx/>
                          <a:latin typeface="+mn-lt"/>
                          <a:ea typeface="+mn-ea"/>
                          <a:cs typeface="+mn-cs"/>
                        </a:rPr>
                        <a:t>true negative</a:t>
                      </a:r>
                      <a:endParaRPr kumimoji="0" lang="en-US" kern="1200" dirty="0">
                        <a:solidFill>
                          <a:schemeClr val="dk1"/>
                        </a:solidFill>
                        <a:latin typeface="+mn-lt"/>
                        <a:ea typeface="+mn-ea"/>
                        <a:cs typeface="+mn-cs"/>
                      </a:endParaRPr>
                    </a:p>
                  </a:txBody>
                  <a:tcPr anchor="ctr"/>
                </a:tc>
              </a:tr>
            </a:tbl>
          </a:graphicData>
        </a:graphic>
      </p:graphicFrame>
      <mc:AlternateContent xmlns:mc="http://schemas.openxmlformats.org/markup-compatibility/2006">
        <mc:Choice xmlns:a14="http://schemas.microsoft.com/office/drawing/2010/main" Requires="a14">
          <p:sp>
            <p:nvSpPr>
              <p:cNvPr id="10" name="TextBox 9"/>
              <p:cNvSpPr txBox="1"/>
              <p:nvPr/>
            </p:nvSpPr>
            <p:spPr>
              <a:xfrm>
                <a:off x="5226673" y="1824427"/>
                <a:ext cx="2560060" cy="52501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pl-PL" b="0" i="0" smtClean="0">
                          <a:latin typeface="Cambria Math" panose="02040503050406030204" pitchFamily="18" charset="0"/>
                        </a:rPr>
                        <m:t>Precision</m:t>
                      </m:r>
                      <m:r>
                        <a:rPr lang="pl-PL" b="0" i="0"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𝑇𝑃</m:t>
                          </m:r>
                        </m:num>
                        <m:den>
                          <m:r>
                            <a:rPr lang="pl-PL" b="0" i="1" smtClean="0">
                              <a:latin typeface="Cambria Math" panose="02040503050406030204" pitchFamily="18" charset="0"/>
                            </a:rPr>
                            <m:t>𝑇𝑃</m:t>
                          </m:r>
                          <m:r>
                            <a:rPr lang="pl-PL" b="0" i="1" smtClean="0">
                              <a:latin typeface="Cambria Math" panose="02040503050406030204" pitchFamily="18" charset="0"/>
                            </a:rPr>
                            <m:t>+</m:t>
                          </m:r>
                          <m:r>
                            <a:rPr lang="pl-PL" b="0" i="1" smtClean="0">
                              <a:latin typeface="Cambria Math" panose="02040503050406030204" pitchFamily="18" charset="0"/>
                            </a:rPr>
                            <m:t>𝐹𝑃</m:t>
                          </m:r>
                        </m:den>
                      </m:f>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0</m:t>
                          </m:r>
                        </m:num>
                        <m:den>
                          <m:r>
                            <a:rPr lang="pl-PL" b="0" i="1" smtClean="0">
                              <a:latin typeface="Cambria Math" panose="02040503050406030204" pitchFamily="18" charset="0"/>
                            </a:rPr>
                            <m:t>0</m:t>
                          </m:r>
                        </m:den>
                      </m:f>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5226673" y="1824427"/>
                <a:ext cx="2560060" cy="525016"/>
              </a:xfrm>
              <a:prstGeom prst="rect">
                <a:avLst/>
              </a:prstGeom>
              <a:blipFill rotWithShape="1">
                <a:blip r:embed="rId1"/>
                <a:stretch>
                  <a:fillRect l="-24" t="-14" r="14" b="-10148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5226672" y="1138807"/>
                <a:ext cx="3682097" cy="609782"/>
              </a:xfrm>
              <a:prstGeom prst="rect">
                <a:avLst/>
              </a:prstGeom>
              <a:noFill/>
            </p:spPr>
            <p:txBody>
              <a:bodyPr wrap="square">
                <a:spAutoFit/>
              </a:bodyPr>
              <a:lstStyle/>
              <a:p>
                <a14:m>
                  <m:oMathPara xmlns:m="http://schemas.openxmlformats.org/officeDocument/2006/math">
                    <m:oMathParaPr>
                      <m:jc m:val="left"/>
                    </m:oMathParaPr>
                    <m:oMath xmlns:m="http://schemas.openxmlformats.org/officeDocument/2006/math">
                      <m:r>
                        <m:rPr>
                          <m:sty m:val="p"/>
                        </m:rPr>
                        <a:rPr lang="pl-PL" b="0" i="0" smtClean="0">
                          <a:latin typeface="Cambria Math" panose="02040503050406030204" pitchFamily="18" charset="0"/>
                        </a:rPr>
                        <m:t>Avg</m:t>
                      </m:r>
                      <m:r>
                        <a:rPr lang="pl-PL" b="0" i="0" smtClean="0">
                          <a:latin typeface="Cambria Math" panose="02040503050406030204" pitchFamily="18" charset="0"/>
                        </a:rPr>
                        <m:t> </m:t>
                      </m:r>
                      <m:r>
                        <m:rPr>
                          <m:sty m:val="p"/>
                        </m:rPr>
                        <a:rPr lang="pl-PL" b="0" i="0" smtClean="0">
                          <a:latin typeface="Cambria Math" panose="02040503050406030204" pitchFamily="18" charset="0"/>
                        </a:rPr>
                        <m:t>accuracy</m:t>
                      </m:r>
                      <m:r>
                        <a:rPr lang="pl-PL" b="0" i="0" smtClean="0">
                          <a:latin typeface="Cambria Math" panose="02040503050406030204" pitchFamily="18" charset="0"/>
                        </a:rPr>
                        <m:t>=</m:t>
                      </m:r>
                      <m:f>
                        <m:fPr>
                          <m:ctrlPr>
                            <a:rPr lang="pl-PL" b="0" i="1" smtClean="0">
                              <a:latin typeface="Cambria Math" panose="02040503050406030204" pitchFamily="18" charset="0"/>
                            </a:rPr>
                          </m:ctrlPr>
                        </m:fPr>
                        <m:num>
                          <m:r>
                            <m:rPr>
                              <m:sty m:val="p"/>
                            </m:rPr>
                            <a:rPr lang="pl-PL" b="0" i="0" smtClean="0">
                              <a:latin typeface="Cambria Math" panose="02040503050406030204" pitchFamily="18" charset="0"/>
                            </a:rPr>
                            <m:t>TN</m:t>
                          </m:r>
                        </m:num>
                        <m:den>
                          <m:r>
                            <m:rPr>
                              <m:sty m:val="p"/>
                            </m:rPr>
                            <a:rPr lang="pl-PL" b="0" i="0" smtClean="0">
                              <a:latin typeface="Cambria Math" panose="02040503050406030204" pitchFamily="18" charset="0"/>
                            </a:rPr>
                            <m:t>TN</m:t>
                          </m:r>
                          <m:r>
                            <a:rPr lang="pl-PL" b="0" i="0" smtClean="0">
                              <a:latin typeface="Cambria Math" panose="02040503050406030204" pitchFamily="18" charset="0"/>
                            </a:rPr>
                            <m:t>+</m:t>
                          </m:r>
                          <m:r>
                            <m:rPr>
                              <m:sty m:val="p"/>
                            </m:rPr>
                            <a:rPr lang="pl-PL" b="0" i="0" smtClean="0">
                              <a:latin typeface="Cambria Math" panose="02040503050406030204" pitchFamily="18" charset="0"/>
                            </a:rPr>
                            <m:t>FN</m:t>
                          </m:r>
                        </m:den>
                      </m:f>
                      <m:r>
                        <a:rPr lang="pl-PL" b="0" i="0" smtClean="0">
                          <a:latin typeface="Cambria Math" panose="02040503050406030204" pitchFamily="18" charset="0"/>
                        </a:rPr>
                        <m:t>=</m:t>
                      </m:r>
                      <m:r>
                        <a:rPr lang="pl-PL" b="0" i="0" smtClean="0">
                          <a:latin typeface="Cambria Math" panose="02040503050406030204" pitchFamily="18" charset="0"/>
                        </a:rPr>
                        <m:t>97</m:t>
                      </m:r>
                      <m:r>
                        <a:rPr lang="pl-PL" b="0" i="0" smtClean="0">
                          <a:latin typeface="Cambria Math" panose="02040503050406030204" pitchFamily="18" charset="0"/>
                        </a:rPr>
                        <m:t>%</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5226672" y="1138807"/>
                <a:ext cx="3682097" cy="609782"/>
              </a:xfrm>
              <a:prstGeom prst="rect">
                <a:avLst/>
              </a:prstGeom>
              <a:blipFill rotWithShape="1">
                <a:blip r:embed="rId2"/>
                <a:stretch>
                  <a:fillRect l="-17" t="-41" r="10" b="-393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5226673" y="2644015"/>
                <a:ext cx="3351943" cy="52501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pl-PL" b="0" i="0" smtClean="0">
                          <a:latin typeface="Cambria Math" panose="02040503050406030204" pitchFamily="18" charset="0"/>
                        </a:rPr>
                        <m:t>Recall</m:t>
                      </m:r>
                      <m:r>
                        <a:rPr lang="pl-PL" b="0" i="0"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𝑇𝑃</m:t>
                          </m:r>
                        </m:num>
                        <m:den>
                          <m:r>
                            <a:rPr lang="pl-PL" b="0" i="1" smtClean="0">
                              <a:latin typeface="Cambria Math" panose="02040503050406030204" pitchFamily="18" charset="0"/>
                            </a:rPr>
                            <m:t>𝑇𝑃</m:t>
                          </m:r>
                          <m:r>
                            <a:rPr lang="pl-PL" b="0" i="1" smtClean="0">
                              <a:latin typeface="Cambria Math" panose="02040503050406030204" pitchFamily="18" charset="0"/>
                            </a:rPr>
                            <m:t>+</m:t>
                          </m:r>
                          <m:r>
                            <a:rPr lang="pl-PL" b="0" i="1" smtClean="0">
                              <a:latin typeface="Cambria Math" panose="02040503050406030204" pitchFamily="18" charset="0"/>
                            </a:rPr>
                            <m:t>𝐹𝑁</m:t>
                          </m:r>
                        </m:den>
                      </m:f>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0</m:t>
                          </m:r>
                        </m:num>
                        <m:den>
                          <m:r>
                            <a:rPr lang="pl-PL" b="0" i="1" smtClean="0">
                              <a:latin typeface="Cambria Math" panose="02040503050406030204" pitchFamily="18" charset="0"/>
                            </a:rPr>
                            <m:t>0</m:t>
                          </m:r>
                          <m:r>
                            <a:rPr lang="pl-PL" b="0" i="1" smtClean="0">
                              <a:latin typeface="Cambria Math" panose="02040503050406030204" pitchFamily="18" charset="0"/>
                            </a:rPr>
                            <m:t>+</m:t>
                          </m:r>
                          <m:r>
                            <a:rPr lang="pl-PL" b="0" i="1" smtClean="0">
                              <a:latin typeface="Cambria Math" panose="02040503050406030204" pitchFamily="18" charset="0"/>
                            </a:rPr>
                            <m:t>112</m:t>
                          </m:r>
                        </m:den>
                      </m:f>
                      <m:r>
                        <a:rPr lang="pl-PL" b="0" i="1" smtClean="0">
                          <a:latin typeface="Cambria Math" panose="02040503050406030204" pitchFamily="18" charset="0"/>
                        </a:rPr>
                        <m:t>=</m:t>
                      </m:r>
                      <m:r>
                        <a:rPr lang="pl-PL" b="0" i="1" smtClean="0">
                          <a:latin typeface="Cambria Math" panose="02040503050406030204" pitchFamily="18" charset="0"/>
                        </a:rPr>
                        <m:t>0</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5226673" y="2644015"/>
                <a:ext cx="3351943" cy="525016"/>
              </a:xfrm>
              <a:prstGeom prst="rect">
                <a:avLst/>
              </a:prstGeom>
              <a:blipFill rotWithShape="1">
                <a:blip r:embed="rId3"/>
                <a:stretch>
                  <a:fillRect l="-19" t="-97" r="12" b="-53750"/>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5226673" y="3449876"/>
                <a:ext cx="3330975" cy="5670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pl-PL" b="0" i="0" smtClean="0">
                          <a:latin typeface="Cambria Math" panose="02040503050406030204" pitchFamily="18" charset="0"/>
                        </a:rPr>
                        <m:t>F</m:t>
                      </m:r>
                      <m:sSub>
                        <m:sSubPr>
                          <m:ctrlPr>
                            <a:rPr lang="pl-PL" b="0" i="1" smtClean="0">
                              <a:latin typeface="Cambria Math" panose="02040503050406030204" pitchFamily="18" charset="0"/>
                            </a:rPr>
                          </m:ctrlPr>
                        </m:sSubPr>
                        <m:e>
                          <m:r>
                            <a:rPr lang="pl-PL" b="0" i="0" smtClean="0">
                              <a:latin typeface="Cambria Math" panose="02040503050406030204" pitchFamily="18" charset="0"/>
                            </a:rPr>
                            <m:t>1</m:t>
                          </m:r>
                        </m:e>
                        <m:sub>
                          <m:r>
                            <m:rPr>
                              <m:sty m:val="p"/>
                            </m:rPr>
                            <a:rPr lang="pl-PL" b="0" i="0" smtClean="0">
                              <a:latin typeface="Cambria Math" panose="02040503050406030204" pitchFamily="18" charset="0"/>
                            </a:rPr>
                            <m:t>score</m:t>
                          </m:r>
                        </m:sub>
                      </m:sSub>
                      <m:r>
                        <a:rPr lang="pl-PL" b="0" i="0"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2</m:t>
                          </m:r>
                        </m:num>
                        <m:den>
                          <m:r>
                            <a:rPr lang="pl-PL" b="0" i="1" smtClean="0">
                              <a:latin typeface="Cambria Math" panose="02040503050406030204" pitchFamily="18" charset="0"/>
                            </a:rPr>
                            <m:t>1</m:t>
                          </m:r>
                          <m:r>
                            <a:rPr lang="pl-PL" b="0" i="1" smtClean="0">
                              <a:latin typeface="Cambria Math" panose="02040503050406030204" pitchFamily="18" charset="0"/>
                            </a:rPr>
                            <m:t>/</m:t>
                          </m:r>
                          <m:r>
                            <m:rPr>
                              <m:sty m:val="p"/>
                            </m:rPr>
                            <a:rPr lang="pl-PL" b="0" i="0" smtClean="0">
                              <a:latin typeface="Cambria Math" panose="02040503050406030204" pitchFamily="18" charset="0"/>
                            </a:rPr>
                            <m:t>Precision</m:t>
                          </m:r>
                          <m:r>
                            <a:rPr lang="pl-PL" b="0" i="1" smtClean="0">
                              <a:latin typeface="Cambria Math" panose="02040503050406030204" pitchFamily="18" charset="0"/>
                            </a:rPr>
                            <m:t>+</m:t>
                          </m:r>
                          <m:r>
                            <a:rPr lang="pl-PL" b="0" i="1" smtClean="0">
                              <a:latin typeface="Cambria Math" panose="02040503050406030204" pitchFamily="18" charset="0"/>
                            </a:rPr>
                            <m:t>1</m:t>
                          </m:r>
                          <m:r>
                            <a:rPr lang="pl-PL" b="0" i="1" smtClean="0">
                              <a:latin typeface="Cambria Math" panose="02040503050406030204" pitchFamily="18" charset="0"/>
                            </a:rPr>
                            <m:t>/</m:t>
                          </m:r>
                          <m:r>
                            <m:rPr>
                              <m:sty m:val="p"/>
                            </m:rPr>
                            <a:rPr lang="pl-PL" b="0" i="0" smtClean="0">
                              <a:latin typeface="Cambria Math" panose="02040503050406030204" pitchFamily="18" charset="0"/>
                            </a:rPr>
                            <m:t>Recall</m:t>
                          </m:r>
                        </m:den>
                      </m:f>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5226673" y="3449876"/>
                <a:ext cx="3330975" cy="567078"/>
              </a:xfrm>
              <a:prstGeom prst="rect">
                <a:avLst/>
              </a:prstGeom>
              <a:blipFill rotWithShape="1">
                <a:blip r:embed="rId4"/>
                <a:stretch>
                  <a:fillRect l="-19" t="-98" r="-13218" b="102"/>
                </a:stretch>
              </a:blipFill>
            </p:spPr>
            <p:txBody>
              <a:bodyPr/>
              <a:lstStyle/>
              <a:p>
                <a:r>
                  <a:rPr lang="en-US"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3200" dirty="0"/>
              <a:t>Data Augmentation</a:t>
            </a:r>
            <a:endParaRPr lang="en-US" sz="3200" dirty="0"/>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pic>
        <p:nvPicPr>
          <p:cNvPr id="5" name="Picture 4"/>
          <p:cNvPicPr>
            <a:picLocks noChangeAspect="1"/>
          </p:cNvPicPr>
          <p:nvPr/>
        </p:nvPicPr>
        <p:blipFill>
          <a:blip r:embed="rId1"/>
          <a:stretch>
            <a:fillRect/>
          </a:stretch>
        </p:blipFill>
        <p:spPr>
          <a:xfrm>
            <a:off x="457200" y="880693"/>
            <a:ext cx="3179612" cy="2746029"/>
          </a:xfrm>
          <a:prstGeom prst="rect">
            <a:avLst/>
          </a:prstGeom>
        </p:spPr>
      </p:pic>
      <p:pic>
        <p:nvPicPr>
          <p:cNvPr id="2052" name="Picture 4" descr="Figure 1"/>
          <p:cNvPicPr>
            <a:picLocks noChangeAspect="1" noChangeArrowheads="1"/>
          </p:cNvPicPr>
          <p:nvPr/>
        </p:nvPicPr>
        <p:blipFill rotWithShape="1">
          <a:blip r:embed="rId2">
            <a:extLst>
              <a:ext uri="{28A0092B-C50C-407E-A947-70E740481C1C}">
                <a14:useLocalDpi xmlns:a14="http://schemas.microsoft.com/office/drawing/2010/main" val="0"/>
              </a:ext>
            </a:extLst>
          </a:blip>
          <a:srcRect l="67932" b="66943"/>
          <a:stretch>
            <a:fillRect/>
          </a:stretch>
        </p:blipFill>
        <p:spPr bwMode="auto">
          <a:xfrm>
            <a:off x="4453603" y="1272509"/>
            <a:ext cx="4230451" cy="19623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5992" y="4728588"/>
            <a:ext cx="7152920" cy="477054"/>
          </a:xfrm>
          <a:prstGeom prst="rect">
            <a:avLst/>
          </a:prstGeom>
          <a:noFill/>
        </p:spPr>
        <p:txBody>
          <a:bodyPr wrap="none" rtlCol="0">
            <a:spAutoFit/>
          </a:bodyPr>
          <a:lstStyle/>
          <a:p>
            <a:r>
              <a:rPr lang="en-GB" sz="1100" i="0" u="none" strike="noStrike" dirty="0">
                <a:effectLst/>
                <a:latin typeface="+mj-lt"/>
              </a:rPr>
              <a:t>JH. Kim et al. Hybrid Integration of Solid-State Quantum Emitters on a Silicon Photonic Chip, Nano Letters 2017</a:t>
            </a:r>
            <a:endParaRPr lang="en-GB" sz="1100" i="0" u="none" strike="noStrike" dirty="0">
              <a:effectLst/>
              <a:latin typeface="+mj-lt"/>
            </a:endParaRPr>
          </a:p>
          <a:p>
            <a:endParaRPr lang="en-US" sz="1400" dirty="0"/>
          </a:p>
        </p:txBody>
      </p:sp>
      <p:sp>
        <p:nvSpPr>
          <p:cNvPr id="3" name="Rectangle 2"/>
          <p:cNvSpPr/>
          <p:nvPr/>
        </p:nvSpPr>
        <p:spPr>
          <a:xfrm>
            <a:off x="2380890" y="1011846"/>
            <a:ext cx="431321" cy="19409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p:cNvCxnSpPr/>
          <p:nvPr/>
        </p:nvCxnSpPr>
        <p:spPr>
          <a:xfrm flipH="1">
            <a:off x="1708030" y="1982318"/>
            <a:ext cx="552091" cy="0"/>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2912852" y="1982318"/>
            <a:ext cx="552091" cy="0"/>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377318" y="3802592"/>
            <a:ext cx="3339376" cy="646331"/>
          </a:xfrm>
          <a:prstGeom prst="rect">
            <a:avLst/>
          </a:prstGeom>
          <a:noFill/>
        </p:spPr>
        <p:txBody>
          <a:bodyPr wrap="none" rtlCol="0">
            <a:spAutoFit/>
          </a:bodyPr>
          <a:lstStyle/>
          <a:p>
            <a:pPr algn="ctr"/>
            <a:r>
              <a:rPr lang="en-US" dirty="0"/>
              <a:t>New examples obtained by </a:t>
            </a:r>
            <a:endParaRPr lang="en-US" dirty="0"/>
          </a:p>
          <a:p>
            <a:pPr algn="ctr"/>
            <a:r>
              <a:rPr lang="en-GB" dirty="0"/>
              <a:t>s</a:t>
            </a:r>
            <a:r>
              <a:rPr lang="en-US" dirty="0"/>
              <a:t>hifting the region left and right</a:t>
            </a:r>
            <a:endParaRPr lang="en-US" dirty="0"/>
          </a:p>
        </p:txBody>
      </p:sp>
      <p:sp>
        <p:nvSpPr>
          <p:cNvPr id="11" name="TextBox 10"/>
          <p:cNvSpPr txBox="1"/>
          <p:nvPr/>
        </p:nvSpPr>
        <p:spPr>
          <a:xfrm>
            <a:off x="5059440" y="3802591"/>
            <a:ext cx="3018775" cy="646331"/>
          </a:xfrm>
          <a:prstGeom prst="rect">
            <a:avLst/>
          </a:prstGeom>
          <a:noFill/>
        </p:spPr>
        <p:txBody>
          <a:bodyPr wrap="none" rtlCol="0">
            <a:spAutoFit/>
          </a:bodyPr>
          <a:lstStyle/>
          <a:p>
            <a:pPr algn="ctr"/>
            <a:r>
              <a:rPr lang="en-US" dirty="0"/>
              <a:t>New examples obtained by </a:t>
            </a:r>
            <a:endParaRPr lang="en-US" dirty="0"/>
          </a:p>
          <a:p>
            <a:pPr algn="ctr"/>
            <a:r>
              <a:rPr lang="pl-PL" dirty="0" err="1"/>
              <a:t>rotating</a:t>
            </a:r>
            <a:r>
              <a:rPr lang="pl-PL" dirty="0"/>
              <a:t>/</a:t>
            </a:r>
            <a:r>
              <a:rPr lang="pl-PL" dirty="0" err="1"/>
              <a:t>shifting</a:t>
            </a:r>
            <a:r>
              <a:rPr lang="pl-PL" dirty="0"/>
              <a:t>/</a:t>
            </a:r>
            <a:r>
              <a:rPr lang="pl-PL" dirty="0" err="1"/>
              <a:t>hiding</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r>
              <a:rPr lang="en-US" sz="3200" dirty="0"/>
              <a:t>What else can we do?</a:t>
            </a:r>
            <a:endParaRPr lang="en-US" sz="3200" dirty="0"/>
          </a:p>
        </p:txBody>
      </p:sp>
      <p:sp>
        <p:nvSpPr>
          <p:cNvPr id="3" name="Content Placeholder 2"/>
          <p:cNvSpPr>
            <a:spLocks noGrp="1"/>
          </p:cNvSpPr>
          <p:nvPr>
            <p:ph idx="1"/>
          </p:nvPr>
        </p:nvSpPr>
        <p:spPr>
          <a:xfrm>
            <a:off x="457200" y="834526"/>
            <a:ext cx="8359698" cy="2700566"/>
          </a:xfrm>
        </p:spPr>
        <p:txBody>
          <a:bodyPr>
            <a:normAutofit/>
          </a:bodyPr>
          <a:lstStyle/>
          <a:p>
            <a:pPr marL="36830" indent="0" algn="just">
              <a:buNone/>
            </a:pPr>
            <a:r>
              <a:rPr lang="en-GB" sz="2000" i="1" dirty="0"/>
              <a:t>When one of the values of Y is rare in the population, considerable resources in data collection can be saved by randomly selecting within categories of Y. […] </a:t>
            </a:r>
            <a:endParaRPr lang="en-GB" sz="2000" i="1" dirty="0"/>
          </a:p>
          <a:p>
            <a:pPr marL="36830" indent="0" algn="just">
              <a:buNone/>
            </a:pPr>
            <a:r>
              <a:rPr lang="en-GB" sz="2000" i="1" dirty="0"/>
              <a:t>The strategy is to select on Y by collecting observations (randomly or all those available) for which Y = 1 (the "cases") and a random selection of observations for which Y = 0 (the "controls").</a:t>
            </a:r>
            <a:endParaRPr lang="en-US" sz="2000" i="1" dirty="0"/>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sp>
        <p:nvSpPr>
          <p:cNvPr id="7" name="TextBox 6"/>
          <p:cNvSpPr txBox="1"/>
          <p:nvPr/>
        </p:nvSpPr>
        <p:spPr>
          <a:xfrm>
            <a:off x="744256" y="4621191"/>
            <a:ext cx="7924930" cy="461665"/>
          </a:xfrm>
          <a:prstGeom prst="rect">
            <a:avLst/>
          </a:prstGeom>
          <a:noFill/>
        </p:spPr>
        <p:txBody>
          <a:bodyPr wrap="square">
            <a:spAutoFit/>
          </a:bodyPr>
          <a:lstStyle/>
          <a:p>
            <a:r>
              <a:rPr lang="en-GB" sz="1200" dirty="0">
                <a:effectLst/>
                <a:latin typeface="+mj-lt"/>
              </a:rPr>
              <a:t>G. King and L. Zeng, “Logistic Regression in Rare Events Data,” Political Analysis, p. 28, 2001.</a:t>
            </a:r>
            <a:endParaRPr lang="en-GB" sz="1200" dirty="0">
              <a:effectLst/>
              <a:latin typeface="+mj-lt"/>
            </a:endParaRPr>
          </a:p>
          <a:p>
            <a:r>
              <a:rPr lang="en-GB" sz="1200" dirty="0">
                <a:effectLst/>
                <a:latin typeface="+mj-lt"/>
                <a:hlinkClick r:id="rId1"/>
              </a:rPr>
              <a:t>https://en.wikipedia.org/wiki/Cross-validation_(statistics)</a:t>
            </a:r>
            <a:r>
              <a:rPr lang="en-GB" sz="1200" dirty="0">
                <a:latin typeface="+mj-lt"/>
              </a:rPr>
              <a:t> </a:t>
            </a:r>
            <a:r>
              <a:rPr lang="en-GB" sz="1200" dirty="0">
                <a:effectLst/>
                <a:latin typeface="+mj-lt"/>
              </a:rPr>
              <a:t> </a:t>
            </a:r>
            <a:endParaRPr lang="en-GB" sz="1200" dirty="0">
              <a:effectLst/>
              <a:latin typeface="+mj-lt"/>
            </a:endParaRPr>
          </a:p>
        </p:txBody>
      </p:sp>
      <p:pic>
        <p:nvPicPr>
          <p:cNvPr id="4098" name="Picture 2"/>
          <p:cNvPicPr>
            <a:picLocks noChangeAspect="1" noChangeArrowheads="1"/>
          </p:cNvPicPr>
          <p:nvPr/>
        </p:nvPicPr>
        <p:blipFill>
          <a:blip r:embed="rId2"/>
          <a:srcRect/>
          <a:stretch>
            <a:fillRect/>
          </a:stretch>
        </p:blipFill>
        <p:spPr bwMode="auto">
          <a:xfrm>
            <a:off x="2832564" y="2991308"/>
            <a:ext cx="3478871" cy="7951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9618" y="4124308"/>
            <a:ext cx="7002879" cy="369332"/>
          </a:xfrm>
          <a:prstGeom prst="rect">
            <a:avLst/>
          </a:prstGeom>
          <a:noFill/>
        </p:spPr>
        <p:txBody>
          <a:bodyPr wrap="none" rtlCol="0">
            <a:spAutoFit/>
          </a:bodyPr>
          <a:lstStyle/>
          <a:p>
            <a:r>
              <a:rPr lang="en-US" dirty="0">
                <a:highlight>
                  <a:srgbClr val="FFFF00"/>
                </a:highlight>
              </a:rPr>
              <a:t>We can also collect more data of particular class (if even possible).</a:t>
            </a:r>
            <a:endParaRPr lang="en-US" dirty="0">
              <a:highlight>
                <a:srgbClr val="FFFF00"/>
              </a:highlight>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GB" sz="3200" dirty="0"/>
              <a:t>Training Tracking</a:t>
            </a:r>
            <a:endParaRPr lang="en-GB" sz="3200" dirty="0"/>
          </a:p>
        </p:txBody>
      </p:sp>
      <p:sp>
        <p:nvSpPr>
          <p:cNvPr id="3" name="Content Placeholder 2"/>
          <p:cNvSpPr>
            <a:spLocks noGrp="1"/>
          </p:cNvSpPr>
          <p:nvPr>
            <p:ph idx="1"/>
          </p:nvPr>
        </p:nvSpPr>
        <p:spPr/>
        <p:txBody>
          <a:bodyPr>
            <a:normAutofit/>
          </a:bodyPr>
          <a:lstStyle/>
          <a:p>
            <a:pPr>
              <a:buFont typeface="+mj-lt"/>
              <a:buAutoNum type="arabicPeriod"/>
            </a:pPr>
            <a:r>
              <a:rPr lang="en-GB" sz="2000" dirty="0"/>
              <a:t>Pen &amp; Paper </a:t>
            </a:r>
            <a:endParaRPr lang="en-GB" sz="2000" dirty="0"/>
          </a:p>
          <a:p>
            <a:pPr>
              <a:buFont typeface="+mj-lt"/>
              <a:buAutoNum type="arabicPeriod"/>
            </a:pPr>
            <a:r>
              <a:rPr lang="en-GB" sz="2000" dirty="0"/>
              <a:t>Spreadsheet</a:t>
            </a:r>
            <a:endParaRPr lang="en-GB" sz="2000" dirty="0"/>
          </a:p>
          <a:p>
            <a:pPr>
              <a:buFont typeface="+mj-lt"/>
              <a:buAutoNum type="arabicPeriod"/>
            </a:pPr>
            <a:r>
              <a:rPr lang="en-GB" sz="2000" dirty="0"/>
              <a:t>Dedicated framework</a:t>
            </a:r>
            <a:endParaRPr lang="en-GB" sz="2000" dirty="0"/>
          </a:p>
          <a:p>
            <a:pPr lvl="1">
              <a:buFontTx/>
              <a:buChar char="-"/>
            </a:pPr>
            <a:r>
              <a:rPr lang="en-GB" sz="2000" dirty="0"/>
              <a:t>Weights and Biases</a:t>
            </a:r>
            <a:endParaRPr lang="en-GB" sz="2000" dirty="0"/>
          </a:p>
          <a:p>
            <a:pPr lvl="1">
              <a:buFontTx/>
              <a:buChar char="-"/>
            </a:pPr>
            <a:r>
              <a:rPr lang="en-IN" altLang="en-GB" sz="2000" dirty="0"/>
              <a:t>MLFlow</a:t>
            </a:r>
            <a:endParaRPr lang="en-GB" sz="2000" dirty="0"/>
          </a:p>
          <a:p>
            <a:pPr lvl="1">
              <a:buFontTx/>
              <a:buChar char="-"/>
            </a:pPr>
            <a:r>
              <a:rPr lang="en-GB" sz="2000" dirty="0" err="1"/>
              <a:t>Neptune.ai</a:t>
            </a:r>
            <a:endParaRPr lang="en-GB" sz="2000" dirty="0"/>
          </a:p>
          <a:p>
            <a:pPr lvl="1">
              <a:buFontTx/>
              <a:buChar char="-"/>
            </a:pPr>
            <a:r>
              <a:rPr lang="en-GB" sz="2000" dirty="0" err="1"/>
              <a:t>Tensorflow</a:t>
            </a:r>
            <a:r>
              <a:rPr lang="en-IN" altLang="en-GB" sz="2000" dirty="0" err="1"/>
              <a:t> Extended (TFX)</a:t>
            </a:r>
            <a:endParaRPr lang="en-GB" sz="2000" dirty="0"/>
          </a:p>
          <a:p>
            <a:pPr lvl="1">
              <a:buFontTx/>
              <a:buChar char="-"/>
            </a:pPr>
            <a:r>
              <a:rPr lang="en-GB" sz="2000" dirty="0"/>
              <a:t>…</a:t>
            </a:r>
            <a:endParaRPr lang="en-GB" sz="2000" dirty="0"/>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pic>
        <p:nvPicPr>
          <p:cNvPr id="8" name="Graphic 7" descr="Open book"/>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760259" y="2057133"/>
            <a:ext cx="914400" cy="914400"/>
          </a:xfrm>
          <a:prstGeom prst="rect">
            <a:avLst/>
          </a:prstGeom>
        </p:spPr>
      </p:pic>
      <p:pic>
        <p:nvPicPr>
          <p:cNvPr id="9" name="Graphic 8" descr="Penci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3096" y="1557745"/>
            <a:ext cx="914400" cy="914400"/>
          </a:xfrm>
          <a:prstGeom prst="rect">
            <a:avLst/>
          </a:prstGeom>
        </p:spPr>
      </p:pic>
      <p:pic>
        <p:nvPicPr>
          <p:cNvPr id="11" name="Graphic 10" descr="Table"/>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6329" y="2057133"/>
            <a:ext cx="914400" cy="914400"/>
          </a:xfrm>
          <a:prstGeom prst="rect">
            <a:avLst/>
          </a:prstGeom>
        </p:spPr>
      </p:pic>
      <p:pic>
        <p:nvPicPr>
          <p:cNvPr id="13" name="Graphic 12" descr="Bulldoze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28176" y="2114550"/>
            <a:ext cx="914400" cy="914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What Can Go Wrong?</a:t>
            </a:r>
            <a:endParaRPr lang="en-GB" sz="3200" dirty="0"/>
          </a:p>
        </p:txBody>
      </p:sp>
      <p:sp>
        <p:nvSpPr>
          <p:cNvPr id="6" name="Content Placeholder 5"/>
          <p:cNvSpPr>
            <a:spLocks noGrp="1"/>
          </p:cNvSpPr>
          <p:nvPr>
            <p:ph idx="1"/>
          </p:nvPr>
        </p:nvSpPr>
        <p:spPr>
          <a:xfrm>
            <a:off x="111973" y="4222505"/>
            <a:ext cx="8917308" cy="462177"/>
          </a:xfrm>
        </p:spPr>
        <p:txBody>
          <a:bodyPr>
            <a:normAutofit/>
          </a:bodyPr>
          <a:lstStyle/>
          <a:p>
            <a:pPr marL="36830" indent="0" algn="ctr">
              <a:buNone/>
            </a:pPr>
            <a:r>
              <a:rPr lang="en-GB" sz="1800" dirty="0">
                <a:highlight>
                  <a:srgbClr val="FFFF00"/>
                </a:highlight>
              </a:rPr>
              <a:t>Concept and data drifts are one of the main challenges of production ML systems!</a:t>
            </a:r>
            <a:endParaRPr lang="en-GB" sz="1800" dirty="0">
              <a:highlight>
                <a:srgbClr val="FFFF00"/>
              </a:highlight>
            </a:endParaRPr>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pic>
        <p:nvPicPr>
          <p:cNvPr id="2" name="Picture 1"/>
          <p:cNvPicPr>
            <a:picLocks noChangeAspect="1"/>
          </p:cNvPicPr>
          <p:nvPr/>
        </p:nvPicPr>
        <p:blipFill rotWithShape="1">
          <a:blip r:embed="rId1"/>
          <a:srcRect t="-295" b="59449"/>
          <a:stretch>
            <a:fillRect/>
          </a:stretch>
        </p:blipFill>
        <p:spPr>
          <a:xfrm>
            <a:off x="4570627" y="902800"/>
            <a:ext cx="4113427" cy="2988357"/>
          </a:xfrm>
          <a:prstGeom prst="rect">
            <a:avLst/>
          </a:prstGeom>
        </p:spPr>
      </p:pic>
      <p:grpSp>
        <p:nvGrpSpPr>
          <p:cNvPr id="8" name="Group 7"/>
          <p:cNvGrpSpPr/>
          <p:nvPr/>
        </p:nvGrpSpPr>
        <p:grpSpPr>
          <a:xfrm>
            <a:off x="457200" y="920995"/>
            <a:ext cx="4114800" cy="2970162"/>
            <a:chOff x="457200" y="920995"/>
            <a:chExt cx="4114800" cy="2970162"/>
          </a:xfrm>
        </p:grpSpPr>
        <p:pic>
          <p:nvPicPr>
            <p:cNvPr id="4" name="Picture 3"/>
            <p:cNvPicPr>
              <a:picLocks noChangeAspect="1"/>
            </p:cNvPicPr>
            <p:nvPr/>
          </p:nvPicPr>
          <p:blipFill rotWithShape="1">
            <a:blip r:embed="rId2"/>
            <a:srcRect b="62369"/>
            <a:stretch>
              <a:fillRect/>
            </a:stretch>
          </p:blipFill>
          <p:spPr>
            <a:xfrm>
              <a:off x="457200" y="920995"/>
              <a:ext cx="4114800" cy="2754190"/>
            </a:xfrm>
            <a:prstGeom prst="rect">
              <a:avLst/>
            </a:prstGeom>
          </p:spPr>
        </p:pic>
        <p:sp>
          <p:nvSpPr>
            <p:cNvPr id="7" name="Rectangle 6"/>
            <p:cNvSpPr/>
            <p:nvPr/>
          </p:nvSpPr>
          <p:spPr>
            <a:xfrm>
              <a:off x="457200" y="3666559"/>
              <a:ext cx="4113427" cy="224598"/>
            </a:xfrm>
            <a:prstGeom prst="rect">
              <a:avLst/>
            </a:prstGeom>
            <a:solidFill>
              <a:srgbClr val="43465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 name="Oval 8"/>
          <p:cNvSpPr/>
          <p:nvPr/>
        </p:nvSpPr>
        <p:spPr>
          <a:xfrm>
            <a:off x="795866" y="3165650"/>
            <a:ext cx="1320800" cy="550826"/>
          </a:xfrm>
          <a:prstGeom prst="ellipse">
            <a:avLst/>
          </a:prstGeom>
          <a:noFill/>
          <a:ln w="76200">
            <a:solidFill>
              <a:srgbClr val="FF06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57201" y="2660073"/>
            <a:ext cx="4120984" cy="123108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GB" sz="3200" dirty="0"/>
              <a:t>Error Analysis</a:t>
            </a:r>
            <a:endParaRPr lang="en-GB" sz="3200" dirty="0"/>
          </a:p>
        </p:txBody>
      </p:sp>
      <p:sp>
        <p:nvSpPr>
          <p:cNvPr id="3" name="Content Placeholder 2"/>
          <p:cNvSpPr>
            <a:spLocks noGrp="1"/>
          </p:cNvSpPr>
          <p:nvPr>
            <p:ph idx="1"/>
          </p:nvPr>
        </p:nvSpPr>
        <p:spPr>
          <a:xfrm>
            <a:off x="1070062" y="4143217"/>
            <a:ext cx="8229600" cy="971071"/>
          </a:xfrm>
        </p:spPr>
        <p:txBody>
          <a:bodyPr>
            <a:normAutofit/>
          </a:bodyPr>
          <a:lstStyle/>
          <a:p>
            <a:pPr marL="36830" indent="0">
              <a:buNone/>
            </a:pPr>
            <a:r>
              <a:rPr lang="en-GB" sz="1600" dirty="0">
                <a:highlight>
                  <a:srgbClr val="FFFF00"/>
                </a:highlight>
              </a:rPr>
              <a:t>Such analysis may reveal issues with labelling or rare classes in data.</a:t>
            </a:r>
            <a:endParaRPr lang="en-GB" sz="1600" dirty="0">
              <a:highlight>
                <a:srgbClr val="FFFF00"/>
              </a:highlight>
            </a:endParaRPr>
          </a:p>
          <a:p>
            <a:pPr marL="36830" indent="0">
              <a:buNone/>
            </a:pPr>
            <a:r>
              <a:rPr lang="en-GB" sz="1600" dirty="0">
                <a:highlight>
                  <a:srgbClr val="FFFF00"/>
                </a:highlight>
              </a:rPr>
              <a:t>For unstructured data, a cockpit could help in analysis.</a:t>
            </a:r>
            <a:endParaRPr lang="en-GB" sz="1600" dirty="0">
              <a:highlight>
                <a:srgbClr val="FFFF00"/>
              </a:highlight>
            </a:endParaRPr>
          </a:p>
          <a:p>
            <a:pPr marL="36830" indent="0">
              <a:buNone/>
            </a:pPr>
            <a:r>
              <a:rPr lang="en-GB" sz="1600" dirty="0">
                <a:highlight>
                  <a:srgbClr val="FFFF00"/>
                </a:highlight>
              </a:rPr>
              <a:t>Useful in monitoring of certain classes of inputs.</a:t>
            </a:r>
            <a:endParaRPr lang="en-GB" sz="1600" dirty="0">
              <a:highlight>
                <a:srgbClr val="FFFF00"/>
              </a:highlight>
            </a:endParaRPr>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graphicFrame>
        <p:nvGraphicFramePr>
          <p:cNvPr id="7" name="Table 7"/>
          <p:cNvGraphicFramePr>
            <a:graphicFrameLocks noGrp="1"/>
          </p:cNvGraphicFramePr>
          <p:nvPr/>
        </p:nvGraphicFramePr>
        <p:xfrm>
          <a:off x="1032277" y="1405418"/>
          <a:ext cx="7076699" cy="1483360"/>
        </p:xfrm>
        <a:graphic>
          <a:graphicData uri="http://schemas.openxmlformats.org/drawingml/2006/table">
            <a:tbl>
              <a:tblPr firstRow="1" bandRow="1">
                <a:tableStyleId>{5C22544A-7EE6-4342-B048-85BDC9FD1C3A}</a:tableStyleId>
              </a:tblPr>
              <a:tblGrid>
                <a:gridCol w="450419"/>
                <a:gridCol w="1329985"/>
                <a:gridCol w="851350"/>
                <a:gridCol w="1711663"/>
                <a:gridCol w="761734"/>
                <a:gridCol w="1971548"/>
              </a:tblGrid>
              <a:tr h="370840">
                <a:tc>
                  <a:txBody>
                    <a:bodyPr/>
                    <a:lstStyle/>
                    <a:p>
                      <a:r>
                        <a:rPr lang="en-US" dirty="0"/>
                        <a:t>#</a:t>
                      </a:r>
                      <a:endParaRPr lang="en-US" dirty="0"/>
                    </a:p>
                  </a:txBody>
                  <a:tcPr/>
                </a:tc>
                <a:tc>
                  <a:txBody>
                    <a:bodyPr/>
                    <a:lstStyle/>
                    <a:p>
                      <a:r>
                        <a:rPr lang="en-US" dirty="0"/>
                        <a:t>Signal</a:t>
                      </a:r>
                      <a:endParaRPr lang="en-US" dirty="0"/>
                    </a:p>
                  </a:txBody>
                  <a:tcPr/>
                </a:tc>
                <a:tc>
                  <a:txBody>
                    <a:bodyPr/>
                    <a:lstStyle/>
                    <a:p>
                      <a:r>
                        <a:rPr lang="en-US" dirty="0"/>
                        <a:t>Noise</a:t>
                      </a:r>
                      <a:endParaRPr lang="en-US" dirty="0"/>
                    </a:p>
                  </a:txBody>
                  <a:tcPr/>
                </a:tc>
                <a:tc>
                  <a:txBody>
                    <a:bodyPr/>
                    <a:lstStyle/>
                    <a:p>
                      <a:r>
                        <a:rPr lang="en-GB" dirty="0"/>
                        <a:t>G</a:t>
                      </a:r>
                      <a:r>
                        <a:rPr lang="en-US" dirty="0"/>
                        <a:t>ap in signal</a:t>
                      </a:r>
                      <a:endParaRPr lang="en-US" dirty="0"/>
                    </a:p>
                  </a:txBody>
                  <a:tcPr/>
                </a:tc>
                <a:tc>
                  <a:txBody>
                    <a:bodyPr/>
                    <a:lstStyle/>
                    <a:p>
                      <a:r>
                        <a:rPr lang="en-US" dirty="0"/>
                        <a:t>Bias</a:t>
                      </a:r>
                      <a:endParaRPr lang="en-US" dirty="0"/>
                    </a:p>
                  </a:txBody>
                  <a:tcPr/>
                </a:tc>
                <a:tc>
                  <a:txBody>
                    <a:bodyPr/>
                    <a:lstStyle/>
                    <a:p>
                      <a:r>
                        <a:rPr lang="en-US" dirty="0"/>
                        <a:t>Wrong sampling</a:t>
                      </a:r>
                      <a:endParaRPr lang="en-US" dirty="0"/>
                    </a:p>
                  </a:txBody>
                  <a:tcPr/>
                </a:tc>
              </a:tr>
              <a:tr h="370840">
                <a:tc>
                  <a:txBody>
                    <a:bodyPr/>
                    <a:lstStyle/>
                    <a:p>
                      <a:r>
                        <a:rPr lang="en-US" dirty="0"/>
                        <a:t>1</a:t>
                      </a:r>
                      <a:endParaRPr lang="en-US" dirty="0"/>
                    </a:p>
                  </a:txBody>
                  <a:tcPr/>
                </a:tc>
                <a:tc>
                  <a:txBody>
                    <a:bodyPr/>
                    <a:lstStyle/>
                    <a:p>
                      <a:r>
                        <a:rPr lang="en-US" dirty="0"/>
                        <a:t>Magnet 1</a:t>
                      </a:r>
                      <a:endParaRPr lang="en-US" dirty="0"/>
                    </a:p>
                  </a:txBody>
                  <a:tcPr/>
                </a:tc>
                <a:tc>
                  <a:txBody>
                    <a:bodyPr/>
                    <a:lstStyle/>
                    <a:p>
                      <a:pPr algn="ctr"/>
                      <a:r>
                        <a:rPr lang="en-US" dirty="0"/>
                        <a:t>x</a:t>
                      </a:r>
                      <a:endParaRPr lang="en-US" dirty="0"/>
                    </a:p>
                  </a:txBody>
                  <a:tcPr/>
                </a:tc>
                <a:tc>
                  <a:txBody>
                    <a:bodyPr/>
                    <a:lstStyle/>
                    <a:p>
                      <a:pPr algn="ctr"/>
                      <a:r>
                        <a:rPr lang="en-US" dirty="0"/>
                        <a:t>x</a:t>
                      </a:r>
                      <a:endParaRPr lang="en-US" dirty="0"/>
                    </a:p>
                  </a:txBody>
                  <a:tcPr/>
                </a:tc>
                <a:tc>
                  <a:txBody>
                    <a:bodyPr/>
                    <a:lstStyle/>
                    <a:p>
                      <a:pPr algn="ctr"/>
                      <a:endParaRPr lang="en-US"/>
                    </a:p>
                  </a:txBody>
                  <a:tcPr/>
                </a:tc>
                <a:tc>
                  <a:txBody>
                    <a:bodyPr/>
                    <a:lstStyle/>
                    <a:p>
                      <a:pPr algn="ctr"/>
                      <a:endParaRPr lang="en-US" dirty="0"/>
                    </a:p>
                  </a:txBody>
                  <a:tcPr/>
                </a:tc>
              </a:tr>
              <a:tr h="370840">
                <a:tc>
                  <a:txBody>
                    <a:bodyPr/>
                    <a:lstStyle/>
                    <a:p>
                      <a:r>
                        <a:rPr lang="en-US" dirty="0"/>
                        <a:t>2</a:t>
                      </a:r>
                      <a:endParaRPr lang="en-US" dirty="0"/>
                    </a:p>
                  </a:txBody>
                  <a:tcPr/>
                </a:tc>
                <a:tc>
                  <a:txBody>
                    <a:bodyPr/>
                    <a:lstStyle/>
                    <a:p>
                      <a:r>
                        <a:rPr lang="en-US" dirty="0"/>
                        <a:t>Magnet 2</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r>
                        <a:rPr lang="en-US" dirty="0"/>
                        <a:t>x</a:t>
                      </a:r>
                      <a:endParaRPr lang="en-US" dirty="0"/>
                    </a:p>
                  </a:txBody>
                  <a:tcPr/>
                </a:tc>
                <a:tc>
                  <a:txBody>
                    <a:bodyPr/>
                    <a:lstStyle/>
                    <a:p>
                      <a:pPr algn="ctr"/>
                      <a:r>
                        <a:rPr lang="en-US" dirty="0"/>
                        <a:t>x</a:t>
                      </a:r>
                      <a:endParaRPr lang="en-US" dirty="0"/>
                    </a:p>
                  </a:txBody>
                  <a:tcPr/>
                </a:tc>
              </a:tr>
              <a:tr h="370840">
                <a:tc>
                  <a:txBody>
                    <a:bodyPr/>
                    <a:lstStyle/>
                    <a:p>
                      <a:r>
                        <a:rPr lang="en-US" dirty="0"/>
                        <a:t>3</a:t>
                      </a:r>
                      <a:endParaRPr lang="en-US" dirty="0"/>
                    </a:p>
                  </a:txBody>
                  <a:tcPr/>
                </a:tc>
                <a:tc>
                  <a:txBody>
                    <a:bodyPr/>
                    <a:lstStyle/>
                    <a:p>
                      <a:r>
                        <a:rPr lang="en-US" dirty="0"/>
                        <a:t>Magnet 3</a:t>
                      </a:r>
                      <a:endParaRPr lang="en-US" dirty="0"/>
                    </a:p>
                  </a:txBody>
                  <a:tcPr/>
                </a:tc>
                <a:tc>
                  <a:txBody>
                    <a:bodyPr/>
                    <a:lstStyle/>
                    <a:p>
                      <a:pPr algn="ctr"/>
                      <a:r>
                        <a:rPr lang="en-US" dirty="0"/>
                        <a:t>x</a:t>
                      </a:r>
                      <a:endParaRPr lang="en-US" dirty="0"/>
                    </a:p>
                  </a:txBody>
                  <a:tcPr/>
                </a:tc>
                <a:tc>
                  <a:txBody>
                    <a:bodyPr/>
                    <a:lstStyle/>
                    <a:p>
                      <a:pPr algn="ctr"/>
                      <a:r>
                        <a:rPr lang="en-US" dirty="0"/>
                        <a:t>x</a:t>
                      </a:r>
                      <a:endParaRPr lang="en-US" dirty="0"/>
                    </a:p>
                  </a:txBody>
                  <a:tcPr/>
                </a:tc>
                <a:tc>
                  <a:txBody>
                    <a:bodyPr/>
                    <a:lstStyle/>
                    <a:p>
                      <a:pPr algn="ctr"/>
                      <a:endParaRPr lang="en-US"/>
                    </a:p>
                  </a:txBody>
                  <a:tcPr/>
                </a:tc>
                <a:tc>
                  <a:txBody>
                    <a:bodyPr/>
                    <a:lstStyle/>
                    <a:p>
                      <a:pPr algn="ctr"/>
                      <a:endParaRPr lang="en-US" dirty="0"/>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0100" y="650373"/>
            <a:ext cx="7543800" cy="3441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Deployment</a:t>
            </a:r>
            <a:endParaRPr lang="en-GB"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4" name="Text Placeholder 3"/>
          <p:cNvSpPr>
            <a:spLocks noGrp="1"/>
          </p:cNvSpPr>
          <p:nvPr>
            <p:ph type="body" idx="10"/>
          </p:nvPr>
        </p:nvSpPr>
        <p:spPr>
          <a:xfrm>
            <a:off x="457200" y="2543343"/>
            <a:ext cx="2743200" cy="705332"/>
          </a:xfrm>
        </p:spPr>
        <p:txBody>
          <a:bodyPr>
            <a:normAutofit lnSpcReduction="10000"/>
          </a:bodyPr>
          <a:lstStyle/>
          <a:p>
            <a:r>
              <a:rPr lang="en-GB" dirty="0"/>
              <a:t>Degrees of automation</a:t>
            </a:r>
            <a:endParaRPr lang="en-GB" dirty="0"/>
          </a:p>
          <a:p>
            <a:r>
              <a:rPr lang="en-GB" dirty="0"/>
              <a:t>Modes of deployment</a:t>
            </a:r>
            <a:endParaRPr lang="en-GB" dirty="0"/>
          </a:p>
          <a:p>
            <a:r>
              <a:rPr lang="en-GB" dirty="0"/>
              <a:t>Reproducible environments</a:t>
            </a:r>
            <a:endParaRPr lang="en-GB" dirty="0"/>
          </a:p>
        </p:txBody>
      </p:sp>
      <p:graphicFrame>
        <p:nvGraphicFramePr>
          <p:cNvPr id="5" name="Diagram 4"/>
          <p:cNvGraphicFramePr/>
          <p:nvPr/>
        </p:nvGraphicFramePr>
        <p:xfrm>
          <a:off x="920761" y="4630335"/>
          <a:ext cx="6912023" cy="4280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GB" sz="3200" dirty="0"/>
              <a:t>Degrees of Automation</a:t>
            </a:r>
            <a:endParaRPr lang="en-GB" sz="3200" dirty="0"/>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pic>
        <p:nvPicPr>
          <p:cNvPr id="3" name="Picture 2"/>
          <p:cNvPicPr>
            <a:picLocks noChangeAspect="1"/>
          </p:cNvPicPr>
          <p:nvPr/>
        </p:nvPicPr>
        <p:blipFill>
          <a:blip r:embed="rId1"/>
          <a:stretch>
            <a:fillRect/>
          </a:stretch>
        </p:blipFill>
        <p:spPr>
          <a:xfrm>
            <a:off x="3667775" y="2229611"/>
            <a:ext cx="4392538" cy="1997977"/>
          </a:xfrm>
          <a:prstGeom prst="rect">
            <a:avLst/>
          </a:prstGeom>
        </p:spPr>
      </p:pic>
      <p:sp>
        <p:nvSpPr>
          <p:cNvPr id="7" name="TextBox 6"/>
          <p:cNvSpPr txBox="1"/>
          <p:nvPr/>
        </p:nvSpPr>
        <p:spPr>
          <a:xfrm>
            <a:off x="701679" y="4708633"/>
            <a:ext cx="750094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200" b="0" i="0" u="none" strike="noStrike" kern="1200" cap="none" spc="0" normalizeH="0" baseline="0" noProof="0" dirty="0">
                <a:ln>
                  <a:noFill/>
                </a:ln>
                <a:solidFill>
                  <a:srgbClr val="0055A0"/>
                </a:solidFill>
                <a:effectLst/>
                <a:uLnTx/>
                <a:uFillTx/>
                <a:latin typeface="Arial"/>
                <a:ea typeface="+mn-ea"/>
                <a:cs typeface="+mn-cs"/>
              </a:rPr>
              <a:t>C. </a:t>
            </a:r>
            <a:r>
              <a:rPr kumimoji="0" lang="en-GB" sz="1200" b="0" i="0" u="none" strike="noStrike" kern="1200" cap="none" spc="0" normalizeH="0" baseline="0" noProof="0" dirty="0" err="1">
                <a:ln>
                  <a:noFill/>
                </a:ln>
                <a:solidFill>
                  <a:srgbClr val="0055A0"/>
                </a:solidFill>
                <a:effectLst/>
                <a:uLnTx/>
                <a:uFillTx/>
                <a:latin typeface="Arial"/>
                <a:ea typeface="+mn-ea"/>
                <a:cs typeface="+mn-cs"/>
              </a:rPr>
              <a:t>Obermair</a:t>
            </a:r>
            <a:r>
              <a:rPr kumimoji="0" lang="en-GB" sz="1200" b="0" i="0" u="none" strike="noStrike" kern="1200" cap="none" spc="0" normalizeH="0" baseline="0" noProof="0" dirty="0">
                <a:ln>
                  <a:noFill/>
                </a:ln>
                <a:solidFill>
                  <a:srgbClr val="0055A0"/>
                </a:solidFill>
                <a:effectLst/>
                <a:uLnTx/>
                <a:uFillTx/>
                <a:latin typeface="Arial"/>
                <a:ea typeface="+mn-ea"/>
                <a:cs typeface="+mn-cs"/>
              </a:rPr>
              <a:t>, Extension of Signal Monitoring Applications with Machine Learning, Master Thesis, TU Graz</a:t>
            </a:r>
            <a:endParaRPr kumimoji="0" lang="en-GB" sz="1200" b="0" i="0" u="none" strike="noStrike" kern="1200" cap="none" spc="0" normalizeH="0" baseline="0" noProof="0" dirty="0">
              <a:ln>
                <a:noFill/>
              </a:ln>
              <a:solidFill>
                <a:srgbClr val="0055A0"/>
              </a:solidFill>
              <a:effectLst/>
              <a:uLnTx/>
              <a:uFillTx/>
              <a:latin typeface="Arial"/>
              <a:ea typeface="+mn-ea"/>
              <a:cs typeface="+mn-cs"/>
            </a:endParaRPr>
          </a:p>
        </p:txBody>
      </p:sp>
      <p:pic>
        <p:nvPicPr>
          <p:cNvPr id="8" name="Picture 7"/>
          <p:cNvPicPr>
            <a:picLocks noChangeAspect="1"/>
          </p:cNvPicPr>
          <p:nvPr/>
        </p:nvPicPr>
        <p:blipFill>
          <a:blip r:embed="rId2"/>
          <a:stretch>
            <a:fillRect/>
          </a:stretch>
        </p:blipFill>
        <p:spPr>
          <a:xfrm>
            <a:off x="2014221" y="2221961"/>
            <a:ext cx="1592840" cy="1207938"/>
          </a:xfrm>
          <a:prstGeom prst="rect">
            <a:avLst/>
          </a:prstGeom>
        </p:spPr>
      </p:pic>
      <p:graphicFrame>
        <p:nvGraphicFramePr>
          <p:cNvPr id="9" name="Diagram 8"/>
          <p:cNvGraphicFramePr/>
          <p:nvPr/>
        </p:nvGraphicFramePr>
        <p:xfrm>
          <a:off x="405441" y="1067246"/>
          <a:ext cx="8333117" cy="629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Brace 9"/>
          <p:cNvSpPr/>
          <p:nvPr/>
        </p:nvSpPr>
        <p:spPr>
          <a:xfrm rot="16200000">
            <a:off x="4878857" y="-1243143"/>
            <a:ext cx="281015" cy="6664492"/>
          </a:xfrm>
          <a:prstGeom prst="rightBrace">
            <a:avLst>
              <a:gd name="adj1" fmla="val 8333"/>
              <a:gd name="adj2" fmla="val 53956"/>
            </a:avLst>
          </a:prstGeom>
          <a:ln>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p:cNvSpPr txBox="1"/>
          <p:nvPr/>
        </p:nvSpPr>
        <p:spPr>
          <a:xfrm>
            <a:off x="605439" y="4231172"/>
            <a:ext cx="7930376" cy="369332"/>
          </a:xfrm>
          <a:prstGeom prst="rect">
            <a:avLst/>
          </a:prstGeom>
          <a:noFill/>
        </p:spPr>
        <p:txBody>
          <a:bodyPr wrap="none" rtlCol="0">
            <a:spAutoFit/>
          </a:bodyPr>
          <a:lstStyle/>
          <a:p>
            <a:r>
              <a:rPr lang="en-US" dirty="0">
                <a:highlight>
                  <a:srgbClr val="FFFF00"/>
                </a:highlight>
              </a:rPr>
              <a:t>Starting from </a:t>
            </a:r>
            <a:r>
              <a:rPr lang="en-US" i="1" dirty="0">
                <a:highlight>
                  <a:srgbClr val="FFFF00"/>
                </a:highlight>
              </a:rPr>
              <a:t>Shadow mode</a:t>
            </a:r>
            <a:r>
              <a:rPr lang="en-US" dirty="0">
                <a:highlight>
                  <a:srgbClr val="FFFF00"/>
                </a:highlight>
              </a:rPr>
              <a:t> we can collect more training data in production!</a:t>
            </a:r>
            <a:endParaRPr lang="en-US"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GB" sz="3200" dirty="0"/>
              <a:t>Modes of Deployment</a:t>
            </a:r>
            <a:endParaRPr lang="en-GB" sz="3200" dirty="0"/>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pic>
        <p:nvPicPr>
          <p:cNvPr id="1026" name="Picture 2"/>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0" y="0"/>
            <a:ext cx="1354347" cy="10956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77173" y="4497169"/>
            <a:ext cx="7647318" cy="584775"/>
          </a:xfrm>
          <a:prstGeom prst="rect">
            <a:avLst/>
          </a:prstGeom>
          <a:noFill/>
        </p:spPr>
        <p:txBody>
          <a:bodyPr wrap="square">
            <a:spAutoFit/>
          </a:bodyPr>
          <a:lstStyle/>
          <a:p>
            <a:r>
              <a:rPr lang="en-GB" sz="1600" dirty="0">
                <a:hlinkClick r:id="rId2"/>
              </a:rPr>
              <a:t>https://hbr.org/2017/09/the-surprising-power-of-online-experiments</a:t>
            </a:r>
            <a:endParaRPr lang="en-US" sz="1600" dirty="0">
              <a:hlinkClick r:id="rId2"/>
            </a:endParaRPr>
          </a:p>
          <a:p>
            <a:r>
              <a:rPr lang="en-US" sz="1600" dirty="0">
                <a:hlinkClick r:id="rId2"/>
              </a:rPr>
              <a:t>https://en.wikipedia.org/wiki/Blue-winged_parrot</a:t>
            </a:r>
            <a:r>
              <a:rPr lang="en-US" sz="1600" dirty="0"/>
              <a:t> </a:t>
            </a:r>
            <a:endParaRPr lang="en-US" sz="1600" dirty="0"/>
          </a:p>
        </p:txBody>
      </p:sp>
      <p:pic>
        <p:nvPicPr>
          <p:cNvPr id="8" name="Picture 7"/>
          <p:cNvPicPr>
            <a:picLocks noChangeAspect="1"/>
          </p:cNvPicPr>
          <p:nvPr/>
        </p:nvPicPr>
        <p:blipFill>
          <a:blip r:embed="rId3"/>
          <a:stretch>
            <a:fillRect/>
          </a:stretch>
        </p:blipFill>
        <p:spPr>
          <a:xfrm>
            <a:off x="860380" y="1217743"/>
            <a:ext cx="1592840" cy="1207938"/>
          </a:xfrm>
          <a:prstGeom prst="rect">
            <a:avLst/>
          </a:prstGeom>
        </p:spPr>
      </p:pic>
      <p:cxnSp>
        <p:nvCxnSpPr>
          <p:cNvPr id="10" name="Straight Arrow Connector 9"/>
          <p:cNvCxnSpPr/>
          <p:nvPr/>
        </p:nvCxnSpPr>
        <p:spPr>
          <a:xfrm>
            <a:off x="3384849" y="2162143"/>
            <a:ext cx="704600" cy="0"/>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1205436" y="1379462"/>
            <a:ext cx="1592840" cy="1207938"/>
          </a:xfrm>
          <a:prstGeom prst="rect">
            <a:avLst/>
          </a:prstGeom>
        </p:spPr>
      </p:pic>
      <p:pic>
        <p:nvPicPr>
          <p:cNvPr id="12" name="Picture 11"/>
          <p:cNvPicPr>
            <a:picLocks noChangeAspect="1"/>
          </p:cNvPicPr>
          <p:nvPr/>
        </p:nvPicPr>
        <p:blipFill>
          <a:blip r:embed="rId3"/>
          <a:stretch>
            <a:fillRect/>
          </a:stretch>
        </p:blipFill>
        <p:spPr>
          <a:xfrm>
            <a:off x="1609483" y="1566801"/>
            <a:ext cx="1592840" cy="1207938"/>
          </a:xfrm>
          <a:prstGeom prst="rect">
            <a:avLst/>
          </a:prstGeom>
        </p:spPr>
      </p:pic>
      <p:sp>
        <p:nvSpPr>
          <p:cNvPr id="14" name="Rectangle 13"/>
          <p:cNvSpPr/>
          <p:nvPr/>
        </p:nvSpPr>
        <p:spPr>
          <a:xfrm>
            <a:off x="4316502" y="1868785"/>
            <a:ext cx="1230811" cy="6039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Router</a:t>
            </a:r>
            <a:endParaRPr lang="en-US" dirty="0"/>
          </a:p>
        </p:txBody>
      </p:sp>
      <p:sp>
        <p:nvSpPr>
          <p:cNvPr id="15" name="Rectangle 14"/>
          <p:cNvSpPr/>
          <p:nvPr/>
        </p:nvSpPr>
        <p:spPr>
          <a:xfrm>
            <a:off x="6651385" y="1167816"/>
            <a:ext cx="1656381" cy="6039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Old version</a:t>
            </a:r>
            <a:endParaRPr lang="en-US" dirty="0"/>
          </a:p>
        </p:txBody>
      </p:sp>
      <p:sp>
        <p:nvSpPr>
          <p:cNvPr id="16" name="Rectangle 15"/>
          <p:cNvSpPr/>
          <p:nvPr/>
        </p:nvSpPr>
        <p:spPr>
          <a:xfrm>
            <a:off x="6651385" y="2487647"/>
            <a:ext cx="1656381" cy="603969"/>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B050"/>
                </a:solidFill>
              </a:rPr>
              <a:t>New version</a:t>
            </a:r>
            <a:endParaRPr lang="en-US" dirty="0">
              <a:solidFill>
                <a:srgbClr val="00B050"/>
              </a:solidFill>
            </a:endParaRPr>
          </a:p>
        </p:txBody>
      </p:sp>
      <p:cxnSp>
        <p:nvCxnSpPr>
          <p:cNvPr id="17" name="Straight Arrow Connector 16"/>
          <p:cNvCxnSpPr/>
          <p:nvPr/>
        </p:nvCxnSpPr>
        <p:spPr>
          <a:xfrm flipV="1">
            <a:off x="5774366" y="1496134"/>
            <a:ext cx="714338" cy="656986"/>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5774366" y="2153120"/>
            <a:ext cx="678720" cy="619290"/>
          </a:xfrm>
          <a:prstGeom prst="straightConnector1">
            <a:avLst/>
          </a:prstGeom>
          <a:ln w="1905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5734781" y="2485200"/>
            <a:ext cx="543739" cy="369332"/>
          </a:xfrm>
          <a:prstGeom prst="rect">
            <a:avLst/>
          </a:prstGeom>
          <a:noFill/>
        </p:spPr>
        <p:txBody>
          <a:bodyPr wrap="none" rtlCol="0">
            <a:spAutoFit/>
          </a:bodyPr>
          <a:lstStyle/>
          <a:p>
            <a:r>
              <a:rPr lang="en-GB" dirty="0">
                <a:solidFill>
                  <a:srgbClr val="00B050"/>
                </a:solidFill>
              </a:rPr>
              <a:t>X</a:t>
            </a:r>
            <a:r>
              <a:rPr lang="en-US" dirty="0">
                <a:solidFill>
                  <a:srgbClr val="00B050"/>
                </a:solidFill>
              </a:rPr>
              <a:t>%</a:t>
            </a:r>
            <a:endParaRPr lang="en-US" dirty="0">
              <a:solidFill>
                <a:srgbClr val="00B050"/>
              </a:solidFill>
            </a:endParaRPr>
          </a:p>
        </p:txBody>
      </p:sp>
      <p:sp>
        <p:nvSpPr>
          <p:cNvPr id="25" name="TextBox 24"/>
          <p:cNvSpPr txBox="1"/>
          <p:nvPr/>
        </p:nvSpPr>
        <p:spPr>
          <a:xfrm>
            <a:off x="138023" y="3493698"/>
            <a:ext cx="7522252" cy="646331"/>
          </a:xfrm>
          <a:prstGeom prst="rect">
            <a:avLst/>
          </a:prstGeom>
          <a:noFill/>
        </p:spPr>
        <p:txBody>
          <a:bodyPr wrap="none" rtlCol="0">
            <a:spAutoFit/>
          </a:bodyPr>
          <a:lstStyle/>
          <a:p>
            <a:pPr marL="285750" indent="-285750">
              <a:buFontTx/>
              <a:buChar char="-"/>
            </a:pPr>
            <a:r>
              <a:rPr lang="en-US" dirty="0"/>
              <a:t>In </a:t>
            </a:r>
            <a:r>
              <a:rPr lang="en-US" b="1" dirty="0"/>
              <a:t>Canary</a:t>
            </a:r>
            <a:r>
              <a:rPr lang="en-US" dirty="0"/>
              <a:t> deployment there is a gradual switch between versions</a:t>
            </a:r>
            <a:endParaRPr lang="en-US" dirty="0"/>
          </a:p>
          <a:p>
            <a:pPr marL="285750" indent="-285750">
              <a:buFontTx/>
              <a:buChar char="-"/>
            </a:pPr>
            <a:r>
              <a:rPr lang="en-US" dirty="0"/>
              <a:t>In </a:t>
            </a:r>
            <a:r>
              <a:rPr lang="en-US" b="1" dirty="0"/>
              <a:t>Blue/</a:t>
            </a:r>
            <a:r>
              <a:rPr lang="en-US" b="1" dirty="0">
                <a:solidFill>
                  <a:srgbClr val="00B050"/>
                </a:solidFill>
              </a:rPr>
              <a:t>green</a:t>
            </a:r>
            <a:r>
              <a:rPr lang="en-US" b="1" dirty="0"/>
              <a:t> </a:t>
            </a:r>
            <a:r>
              <a:rPr lang="en-US" dirty="0"/>
              <a:t>deployment there is an on/off switch between versions</a:t>
            </a:r>
            <a:endParaRPr lang="en-US" dirty="0"/>
          </a:p>
        </p:txBody>
      </p:sp>
      <p:sp>
        <p:nvSpPr>
          <p:cNvPr id="28" name="TextBox 27"/>
          <p:cNvSpPr txBox="1"/>
          <p:nvPr/>
        </p:nvSpPr>
        <p:spPr>
          <a:xfrm>
            <a:off x="5438977" y="1311468"/>
            <a:ext cx="1005403" cy="369332"/>
          </a:xfrm>
          <a:prstGeom prst="rect">
            <a:avLst/>
          </a:prstGeom>
          <a:noFill/>
        </p:spPr>
        <p:txBody>
          <a:bodyPr wrap="none" rtlCol="0">
            <a:spAutoFit/>
          </a:bodyPr>
          <a:lstStyle/>
          <a:p>
            <a:r>
              <a:rPr lang="en-GB" dirty="0"/>
              <a:t>100-X</a:t>
            </a:r>
            <a:r>
              <a:rPr lang="en-US" dirty="0"/>
              <a:t>%</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18208" y="1980429"/>
            <a:ext cx="2095446" cy="21151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200" dirty="0"/>
              <a:t>Computing environment</a:t>
            </a:r>
            <a:br>
              <a:rPr lang="en-US" sz="1200" dirty="0"/>
            </a:br>
            <a:r>
              <a:rPr lang="en-US" sz="1200" dirty="0"/>
              <a:t>(OS, Python, packages)</a:t>
            </a:r>
            <a:endParaRPr lang="en-US" sz="1200" dirty="0"/>
          </a:p>
        </p:txBody>
      </p:sp>
      <p:sp>
        <p:nvSpPr>
          <p:cNvPr id="2" name="Title 1"/>
          <p:cNvSpPr>
            <a:spLocks noGrp="1"/>
          </p:cNvSpPr>
          <p:nvPr>
            <p:ph type="title"/>
          </p:nvPr>
        </p:nvSpPr>
        <p:spPr/>
        <p:txBody>
          <a:bodyPr>
            <a:normAutofit/>
          </a:bodyPr>
          <a:lstStyle/>
          <a:p>
            <a:pPr algn="r"/>
            <a:r>
              <a:rPr lang="en-GB" sz="3200" dirty="0"/>
              <a:t>Reproducible Environments</a:t>
            </a:r>
            <a:endParaRPr lang="en-GB" sz="3200" dirty="0"/>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sp>
        <p:nvSpPr>
          <p:cNvPr id="3" name="TextBox 2"/>
          <p:cNvSpPr txBox="1"/>
          <p:nvPr/>
        </p:nvSpPr>
        <p:spPr>
          <a:xfrm>
            <a:off x="6053251" y="4198633"/>
            <a:ext cx="2223686" cy="369332"/>
          </a:xfrm>
          <a:prstGeom prst="rect">
            <a:avLst/>
          </a:prstGeom>
          <a:noFill/>
        </p:spPr>
        <p:txBody>
          <a:bodyPr wrap="none" rtlCol="0">
            <a:spAutoFit/>
          </a:bodyPr>
          <a:lstStyle/>
          <a:p>
            <a:r>
              <a:rPr lang="en-US" u="sng" dirty="0"/>
              <a:t>Serverless compute</a:t>
            </a:r>
            <a:endParaRPr lang="en-US" u="sng" dirty="0"/>
          </a:p>
        </p:txBody>
      </p:sp>
      <p:sp>
        <p:nvSpPr>
          <p:cNvPr id="5" name="TextBox 4"/>
          <p:cNvSpPr txBox="1"/>
          <p:nvPr/>
        </p:nvSpPr>
        <p:spPr>
          <a:xfrm>
            <a:off x="1800157" y="4639995"/>
            <a:ext cx="5540940" cy="369332"/>
          </a:xfrm>
          <a:prstGeom prst="rect">
            <a:avLst/>
          </a:prstGeom>
          <a:noFill/>
        </p:spPr>
        <p:txBody>
          <a:bodyPr wrap="none" rtlCol="0">
            <a:spAutoFit/>
          </a:bodyPr>
          <a:lstStyle/>
          <a:p>
            <a:r>
              <a:rPr lang="en-US" dirty="0">
                <a:highlight>
                  <a:srgbClr val="FFFF00"/>
                </a:highlight>
              </a:rPr>
              <a:t>We will play with those during the exercise sessions!</a:t>
            </a:r>
            <a:endParaRPr lang="en-US" dirty="0">
              <a:highlight>
                <a:srgbClr val="FFFF00"/>
              </a:highlight>
            </a:endParaRPr>
          </a:p>
        </p:txBody>
      </p:sp>
      <p:sp>
        <p:nvSpPr>
          <p:cNvPr id="6" name="Rectangle 5"/>
          <p:cNvSpPr/>
          <p:nvPr/>
        </p:nvSpPr>
        <p:spPr>
          <a:xfrm>
            <a:off x="230724" y="3255182"/>
            <a:ext cx="1865771" cy="3076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ML Model</a:t>
            </a:r>
            <a:endParaRPr lang="en-US" dirty="0"/>
          </a:p>
        </p:txBody>
      </p:sp>
      <p:sp>
        <p:nvSpPr>
          <p:cNvPr id="7" name="Rectangle 6"/>
          <p:cNvSpPr/>
          <p:nvPr/>
        </p:nvSpPr>
        <p:spPr>
          <a:xfrm>
            <a:off x="230724" y="2478418"/>
            <a:ext cx="1865772" cy="3015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REST API</a:t>
            </a:r>
            <a:endParaRPr lang="en-US" dirty="0"/>
          </a:p>
        </p:txBody>
      </p:sp>
      <p:sp>
        <p:nvSpPr>
          <p:cNvPr id="8" name="Rectangle 7"/>
          <p:cNvSpPr/>
          <p:nvPr/>
        </p:nvSpPr>
        <p:spPr>
          <a:xfrm>
            <a:off x="230724" y="2863807"/>
            <a:ext cx="1865771" cy="3075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Pipeline</a:t>
            </a:r>
            <a:endParaRPr lang="en-US" dirty="0"/>
          </a:p>
        </p:txBody>
      </p:sp>
      <p:sp>
        <p:nvSpPr>
          <p:cNvPr id="9" name="Rectangle 8"/>
          <p:cNvSpPr/>
          <p:nvPr/>
        </p:nvSpPr>
        <p:spPr>
          <a:xfrm>
            <a:off x="230724" y="2096484"/>
            <a:ext cx="1865772" cy="3123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HTTP Server</a:t>
            </a:r>
            <a:endParaRPr lang="en-US" dirty="0"/>
          </a:p>
        </p:txBody>
      </p:sp>
      <p:pic>
        <p:nvPicPr>
          <p:cNvPr id="11" name="Graphic 10" descr="Users"/>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17322" y="729934"/>
            <a:ext cx="914400" cy="914400"/>
          </a:xfrm>
          <a:prstGeom prst="rect">
            <a:avLst/>
          </a:prstGeom>
        </p:spPr>
      </p:pic>
      <p:cxnSp>
        <p:nvCxnSpPr>
          <p:cNvPr id="13" name="Straight Arrow Connector 12"/>
          <p:cNvCxnSpPr/>
          <p:nvPr/>
        </p:nvCxnSpPr>
        <p:spPr>
          <a:xfrm>
            <a:off x="989850" y="1531764"/>
            <a:ext cx="0" cy="370936"/>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118208" y="1537084"/>
            <a:ext cx="851515" cy="307777"/>
          </a:xfrm>
          <a:prstGeom prst="rect">
            <a:avLst/>
          </a:prstGeom>
          <a:noFill/>
        </p:spPr>
        <p:txBody>
          <a:bodyPr wrap="none" rtlCol="0">
            <a:spAutoFit/>
          </a:bodyPr>
          <a:lstStyle/>
          <a:p>
            <a:r>
              <a:rPr lang="en-US" sz="1400" dirty="0"/>
              <a:t>Request</a:t>
            </a:r>
            <a:endParaRPr lang="en-US" sz="1400" dirty="0"/>
          </a:p>
        </p:txBody>
      </p:sp>
      <p:sp>
        <p:nvSpPr>
          <p:cNvPr id="15" name="TextBox 14"/>
          <p:cNvSpPr txBox="1"/>
          <p:nvPr/>
        </p:nvSpPr>
        <p:spPr>
          <a:xfrm>
            <a:off x="1545404" y="1534224"/>
            <a:ext cx="990977" cy="307777"/>
          </a:xfrm>
          <a:prstGeom prst="rect">
            <a:avLst/>
          </a:prstGeom>
          <a:noFill/>
        </p:spPr>
        <p:txBody>
          <a:bodyPr wrap="none" rtlCol="0">
            <a:spAutoFit/>
          </a:bodyPr>
          <a:lstStyle/>
          <a:p>
            <a:r>
              <a:rPr lang="en-US" sz="1400" dirty="0"/>
              <a:t>Response</a:t>
            </a:r>
            <a:endParaRPr lang="en-US" sz="1400" dirty="0"/>
          </a:p>
        </p:txBody>
      </p:sp>
      <p:cxnSp>
        <p:nvCxnSpPr>
          <p:cNvPr id="16" name="Straight Arrow Connector 15"/>
          <p:cNvCxnSpPr/>
          <p:nvPr/>
        </p:nvCxnSpPr>
        <p:spPr>
          <a:xfrm flipV="1">
            <a:off x="1525276" y="1498946"/>
            <a:ext cx="0" cy="370936"/>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pic>
        <p:nvPicPr>
          <p:cNvPr id="17" name="Picture 16"/>
          <p:cNvPicPr>
            <a:picLocks noChangeAspect="1"/>
          </p:cNvPicPr>
          <p:nvPr/>
        </p:nvPicPr>
        <p:blipFill>
          <a:blip r:embed="rId3"/>
          <a:stretch>
            <a:fillRect/>
          </a:stretch>
        </p:blipFill>
        <p:spPr>
          <a:xfrm>
            <a:off x="2741521" y="1576606"/>
            <a:ext cx="1789796" cy="2021062"/>
          </a:xfrm>
          <a:prstGeom prst="rect">
            <a:avLst/>
          </a:prstGeom>
        </p:spPr>
      </p:pic>
      <p:sp>
        <p:nvSpPr>
          <p:cNvPr id="19" name="Right Brace 18"/>
          <p:cNvSpPr/>
          <p:nvPr/>
        </p:nvSpPr>
        <p:spPr>
          <a:xfrm>
            <a:off x="2288320" y="1900556"/>
            <a:ext cx="351955" cy="2268825"/>
          </a:xfrm>
          <a:prstGeom prst="rightBrace">
            <a:avLst/>
          </a:prstGeom>
          <a:ln w="19050">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p:cNvSpPr txBox="1"/>
          <p:nvPr/>
        </p:nvSpPr>
        <p:spPr>
          <a:xfrm>
            <a:off x="1394539" y="4198633"/>
            <a:ext cx="2095445" cy="369332"/>
          </a:xfrm>
          <a:prstGeom prst="rect">
            <a:avLst/>
          </a:prstGeom>
          <a:noFill/>
        </p:spPr>
        <p:txBody>
          <a:bodyPr wrap="none" rtlCol="0">
            <a:spAutoFit/>
          </a:bodyPr>
          <a:lstStyle/>
          <a:p>
            <a:r>
              <a:rPr lang="en-US" u="sng" dirty="0"/>
              <a:t>Docker Containers</a:t>
            </a:r>
            <a:endParaRPr lang="en-US" u="sng" dirty="0"/>
          </a:p>
        </p:txBody>
      </p:sp>
      <p:grpSp>
        <p:nvGrpSpPr>
          <p:cNvPr id="25" name="Group 24"/>
          <p:cNvGrpSpPr/>
          <p:nvPr/>
        </p:nvGrpSpPr>
        <p:grpSpPr>
          <a:xfrm>
            <a:off x="5198658" y="2125885"/>
            <a:ext cx="740858" cy="740858"/>
            <a:chOff x="5029852" y="880452"/>
            <a:chExt cx="914400" cy="914400"/>
          </a:xfrm>
        </p:grpSpPr>
        <p:pic>
          <p:nvPicPr>
            <p:cNvPr id="22" name="Graphic 21" descr="Gears"/>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7132" y="1204844"/>
              <a:ext cx="439841" cy="439841"/>
            </a:xfrm>
            <a:prstGeom prst="rect">
              <a:avLst/>
            </a:prstGeom>
          </p:spPr>
        </p:pic>
        <p:pic>
          <p:nvPicPr>
            <p:cNvPr id="24" name="Graphic 23" descr="Pape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29852" y="880452"/>
              <a:ext cx="914400" cy="914400"/>
            </a:xfrm>
            <a:prstGeom prst="rect">
              <a:avLst/>
            </a:prstGeom>
          </p:spPr>
        </p:pic>
      </p:grpSp>
      <p:sp>
        <p:nvSpPr>
          <p:cNvPr id="26" name="Rectangle 25"/>
          <p:cNvSpPr/>
          <p:nvPr/>
        </p:nvSpPr>
        <p:spPr>
          <a:xfrm>
            <a:off x="6228665" y="3010482"/>
            <a:ext cx="1558851" cy="95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Computing infrastructure</a:t>
            </a:r>
            <a:endParaRPr lang="en-US" dirty="0"/>
          </a:p>
        </p:txBody>
      </p:sp>
      <p:sp>
        <p:nvSpPr>
          <p:cNvPr id="28" name="Rectangle 27"/>
          <p:cNvSpPr/>
          <p:nvPr/>
        </p:nvSpPr>
        <p:spPr>
          <a:xfrm>
            <a:off x="6224703" y="2204397"/>
            <a:ext cx="1562812" cy="5819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KServe</a:t>
            </a:r>
            <a:endParaRPr lang="en-US" dirty="0"/>
          </a:p>
        </p:txBody>
      </p:sp>
      <p:pic>
        <p:nvPicPr>
          <p:cNvPr id="30" name="Graphic 29" descr="Database"/>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03909" y="2142859"/>
            <a:ext cx="705332" cy="705332"/>
          </a:xfrm>
          <a:prstGeom prst="rect">
            <a:avLst/>
          </a:prstGeom>
        </p:spPr>
      </p:pic>
      <p:pic>
        <p:nvPicPr>
          <p:cNvPr id="31" name="Graphic 30" descr="Users"/>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510884" y="768834"/>
            <a:ext cx="914400" cy="914400"/>
          </a:xfrm>
          <a:prstGeom prst="rect">
            <a:avLst/>
          </a:prstGeom>
        </p:spPr>
      </p:pic>
      <p:cxnSp>
        <p:nvCxnSpPr>
          <p:cNvPr id="32" name="Straight Arrow Connector 31"/>
          <p:cNvCxnSpPr/>
          <p:nvPr/>
        </p:nvCxnSpPr>
        <p:spPr>
          <a:xfrm>
            <a:off x="6742740" y="1562931"/>
            <a:ext cx="0" cy="370936"/>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5871098" y="1568251"/>
            <a:ext cx="851515" cy="307777"/>
          </a:xfrm>
          <a:prstGeom prst="rect">
            <a:avLst/>
          </a:prstGeom>
          <a:noFill/>
        </p:spPr>
        <p:txBody>
          <a:bodyPr wrap="none" rtlCol="0">
            <a:spAutoFit/>
          </a:bodyPr>
          <a:lstStyle/>
          <a:p>
            <a:r>
              <a:rPr lang="en-US" sz="1400" dirty="0"/>
              <a:t>Request</a:t>
            </a:r>
            <a:endParaRPr lang="en-US" sz="1400" dirty="0"/>
          </a:p>
        </p:txBody>
      </p:sp>
      <p:sp>
        <p:nvSpPr>
          <p:cNvPr id="34" name="TextBox 33"/>
          <p:cNvSpPr txBox="1"/>
          <p:nvPr/>
        </p:nvSpPr>
        <p:spPr>
          <a:xfrm>
            <a:off x="7298294" y="1565391"/>
            <a:ext cx="990977" cy="307777"/>
          </a:xfrm>
          <a:prstGeom prst="rect">
            <a:avLst/>
          </a:prstGeom>
          <a:noFill/>
        </p:spPr>
        <p:txBody>
          <a:bodyPr wrap="none" rtlCol="0">
            <a:spAutoFit/>
          </a:bodyPr>
          <a:lstStyle/>
          <a:p>
            <a:r>
              <a:rPr lang="en-US" sz="1400" dirty="0"/>
              <a:t>Response</a:t>
            </a:r>
            <a:endParaRPr lang="en-US" sz="1400" dirty="0"/>
          </a:p>
        </p:txBody>
      </p:sp>
      <p:cxnSp>
        <p:nvCxnSpPr>
          <p:cNvPr id="35" name="Straight Arrow Connector 34"/>
          <p:cNvCxnSpPr/>
          <p:nvPr/>
        </p:nvCxnSpPr>
        <p:spPr>
          <a:xfrm flipV="1">
            <a:off x="7278166" y="1530113"/>
            <a:ext cx="0" cy="370936"/>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8003909" y="2904742"/>
            <a:ext cx="705642" cy="461665"/>
          </a:xfrm>
          <a:prstGeom prst="rect">
            <a:avLst/>
          </a:prstGeom>
          <a:noFill/>
        </p:spPr>
        <p:txBody>
          <a:bodyPr wrap="none" rtlCol="0">
            <a:spAutoFit/>
          </a:bodyPr>
          <a:lstStyle/>
          <a:p>
            <a:r>
              <a:rPr lang="en-US" sz="1200" dirty="0"/>
              <a:t>Pool of </a:t>
            </a:r>
            <a:endParaRPr lang="en-US" sz="1200" dirty="0"/>
          </a:p>
          <a:p>
            <a:r>
              <a:rPr lang="en-US" sz="1200" dirty="0"/>
              <a:t>models</a:t>
            </a:r>
            <a:endParaRPr lang="en-US" sz="1200" dirty="0"/>
          </a:p>
        </p:txBody>
      </p:sp>
      <p:cxnSp>
        <p:nvCxnSpPr>
          <p:cNvPr id="37" name="Straight Arrow Connector 36"/>
          <p:cNvCxnSpPr/>
          <p:nvPr/>
        </p:nvCxnSpPr>
        <p:spPr>
          <a:xfrm>
            <a:off x="5876384" y="2510808"/>
            <a:ext cx="267028" cy="0"/>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5245164" y="2904741"/>
            <a:ext cx="627095" cy="461665"/>
          </a:xfrm>
          <a:prstGeom prst="rect">
            <a:avLst/>
          </a:prstGeom>
          <a:noFill/>
        </p:spPr>
        <p:txBody>
          <a:bodyPr wrap="none" rtlCol="0">
            <a:spAutoFit/>
          </a:bodyPr>
          <a:lstStyle/>
          <a:p>
            <a:r>
              <a:rPr lang="en-US" sz="1200" dirty="0"/>
              <a:t>Config</a:t>
            </a:r>
            <a:endParaRPr lang="en-US" sz="1200" dirty="0"/>
          </a:p>
          <a:p>
            <a:pPr algn="ctr"/>
            <a:r>
              <a:rPr lang="en-US" sz="1200" dirty="0"/>
              <a:t>file</a:t>
            </a:r>
            <a:endParaRPr lang="en-US" sz="1200" dirty="0"/>
          </a:p>
        </p:txBody>
      </p:sp>
      <p:cxnSp>
        <p:nvCxnSpPr>
          <p:cNvPr id="41" name="Straight Arrow Connector 40"/>
          <p:cNvCxnSpPr/>
          <p:nvPr/>
        </p:nvCxnSpPr>
        <p:spPr>
          <a:xfrm flipH="1">
            <a:off x="7839553" y="2478418"/>
            <a:ext cx="267028" cy="0"/>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animBg="1"/>
      <p:bldP spid="28" grpId="0" animBg="1"/>
      <p:bldP spid="33" grpId="0"/>
      <p:bldP spid="34" grpId="0"/>
      <p:bldP spid="36" grpId="0"/>
      <p:bldP spid="40"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Monitoring</a:t>
            </a:r>
            <a:endParaRPr lang="en-GB"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4" name="Text Placeholder 3"/>
          <p:cNvSpPr>
            <a:spLocks noGrp="1"/>
          </p:cNvSpPr>
          <p:nvPr>
            <p:ph type="body" idx="10"/>
          </p:nvPr>
        </p:nvSpPr>
        <p:spPr>
          <a:xfrm>
            <a:off x="457200" y="2543342"/>
            <a:ext cx="2743200" cy="605299"/>
          </a:xfrm>
        </p:spPr>
        <p:txBody>
          <a:bodyPr>
            <a:normAutofit/>
          </a:bodyPr>
          <a:lstStyle/>
          <a:p>
            <a:r>
              <a:rPr lang="en-GB" dirty="0"/>
              <a:t>Useful metrics</a:t>
            </a:r>
            <a:endParaRPr lang="en-GB" dirty="0"/>
          </a:p>
          <a:p>
            <a:r>
              <a:rPr lang="en-GB" dirty="0"/>
              <a:t>Relevant frameworks</a:t>
            </a:r>
            <a:endParaRPr lang="en-GB" dirty="0"/>
          </a:p>
        </p:txBody>
      </p:sp>
      <p:graphicFrame>
        <p:nvGraphicFramePr>
          <p:cNvPr id="5" name="Diagram 4"/>
          <p:cNvGraphicFramePr/>
          <p:nvPr/>
        </p:nvGraphicFramePr>
        <p:xfrm>
          <a:off x="920761" y="4630335"/>
          <a:ext cx="6912023" cy="4280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pic>
        <p:nvPicPr>
          <p:cNvPr id="8" name="Picture 7"/>
          <p:cNvPicPr>
            <a:picLocks noChangeAspect="1"/>
          </p:cNvPicPr>
          <p:nvPr/>
        </p:nvPicPr>
        <p:blipFill>
          <a:blip r:embed="rId1"/>
          <a:stretch>
            <a:fillRect/>
          </a:stretch>
        </p:blipFill>
        <p:spPr>
          <a:xfrm>
            <a:off x="685800" y="1187319"/>
            <a:ext cx="7772400" cy="276886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Relevant Metrics</a:t>
            </a:r>
            <a:endParaRPr lang="en-GB" sz="3200" dirty="0"/>
          </a:p>
        </p:txBody>
      </p:sp>
      <p:sp>
        <p:nvSpPr>
          <p:cNvPr id="6" name="Content Placeholder 5"/>
          <p:cNvSpPr>
            <a:spLocks noGrp="1"/>
          </p:cNvSpPr>
          <p:nvPr>
            <p:ph idx="1"/>
          </p:nvPr>
        </p:nvSpPr>
        <p:spPr/>
        <p:txBody>
          <a:bodyPr>
            <a:normAutofit/>
          </a:bodyPr>
          <a:lstStyle/>
          <a:p>
            <a:r>
              <a:rPr lang="en-GB" sz="2000" dirty="0"/>
              <a:t>Model metrics</a:t>
            </a:r>
            <a:endParaRPr lang="en-GB" sz="2000" dirty="0"/>
          </a:p>
          <a:p>
            <a:pPr lvl="1"/>
            <a:r>
              <a:rPr lang="en-GB" sz="1600" dirty="0"/>
              <a:t>Distribution of input features – data/concept drift</a:t>
            </a:r>
            <a:endParaRPr lang="en-GB" sz="1600" dirty="0"/>
          </a:p>
          <a:p>
            <a:pPr lvl="1"/>
            <a:r>
              <a:rPr lang="en-GB" sz="1600" dirty="0"/>
              <a:t>Missing/malformed values in the input</a:t>
            </a:r>
            <a:endParaRPr lang="en-GB" sz="1600" dirty="0"/>
          </a:p>
          <a:p>
            <a:pPr lvl="1"/>
            <a:r>
              <a:rPr lang="en-GB" sz="1600" dirty="0"/>
              <a:t>Average output accuracy/classification distribution – concept drift</a:t>
            </a:r>
            <a:endParaRPr lang="en-GB" sz="1600" dirty="0"/>
          </a:p>
          <a:p>
            <a:pPr lvl="1"/>
            <a:endParaRPr lang="en-GB" sz="2000" dirty="0"/>
          </a:p>
          <a:p>
            <a:r>
              <a:rPr lang="en-GB" sz="2000" dirty="0"/>
              <a:t>Infrastructure metrics</a:t>
            </a:r>
            <a:endParaRPr lang="en-GB" sz="2000" dirty="0"/>
          </a:p>
          <a:p>
            <a:pPr lvl="1"/>
            <a:r>
              <a:rPr lang="en-GB" sz="1600" dirty="0"/>
              <a:t>Logging errors</a:t>
            </a:r>
            <a:endParaRPr lang="en-GB" sz="1600" dirty="0"/>
          </a:p>
          <a:p>
            <a:pPr lvl="1"/>
            <a:r>
              <a:rPr lang="en-GB" sz="1600" dirty="0"/>
              <a:t>Memory, CPU resources utilization</a:t>
            </a:r>
            <a:endParaRPr lang="en-GB" sz="1600" dirty="0"/>
          </a:p>
          <a:p>
            <a:pPr lvl="1"/>
            <a:r>
              <a:rPr lang="en-GB" sz="1600" dirty="0"/>
              <a:t>Latency and jitter</a:t>
            </a:r>
            <a:endParaRPr lang="en-GB" sz="16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2" name="Content Placeholder 5"/>
          <p:cNvSpPr txBox="1"/>
          <p:nvPr/>
        </p:nvSpPr>
        <p:spPr>
          <a:xfrm>
            <a:off x="457200" y="4674907"/>
            <a:ext cx="7634377" cy="458556"/>
          </a:xfrm>
          <a:prstGeom prst="rect">
            <a:avLst/>
          </a:prstGeom>
        </p:spPr>
        <p:txBody>
          <a:bodyPr vert="horz">
            <a:normAutofit/>
          </a:bodyPr>
          <a:lstStyle>
            <a:lvl1pPr marL="494030" indent="-457200" algn="l" rtl="0" eaLnBrk="1" latinLnBrk="0" hangingPunct="1">
              <a:spcBef>
                <a:spcPct val="20000"/>
              </a:spcBef>
              <a:buClr>
                <a:schemeClr val="tx1"/>
              </a:buClr>
              <a:buSzPct val="80000"/>
              <a:buFont typeface="Arial"/>
              <a:buChar char="•"/>
              <a:defRPr kumimoji="0" sz="3000" kern="1200">
                <a:solidFill>
                  <a:schemeClr val="tx1"/>
                </a:solidFill>
                <a:latin typeface="+mn-lt"/>
                <a:ea typeface="+mn-ea"/>
                <a:cs typeface="+mn-cs"/>
              </a:defRPr>
            </a:lvl1pPr>
            <a:lvl2pPr marL="905510" indent="-457200" algn="l" rtl="0" eaLnBrk="1" latinLnBrk="0" hangingPunct="1">
              <a:spcBef>
                <a:spcPct val="20000"/>
              </a:spcBef>
              <a:buClr>
                <a:schemeClr val="tx1"/>
              </a:buClr>
              <a:buSzPct val="90000"/>
              <a:buFont typeface="Arial"/>
              <a:buChar char="•"/>
              <a:defRPr kumimoji="0" sz="2600" kern="1200">
                <a:solidFill>
                  <a:schemeClr val="tx1"/>
                </a:solidFill>
                <a:latin typeface="+mn-lt"/>
                <a:ea typeface="+mn-ea"/>
                <a:cs typeface="+mn-cs"/>
              </a:defRPr>
            </a:lvl2pPr>
            <a:lvl3pPr marL="1092835" indent="-342900" algn="l" rtl="0" eaLnBrk="1" latinLnBrk="0" hangingPunct="1">
              <a:spcBef>
                <a:spcPct val="20000"/>
              </a:spcBef>
              <a:buClr>
                <a:schemeClr val="tx1"/>
              </a:buClr>
              <a:buSzPct val="85000"/>
              <a:buFont typeface="Arial"/>
              <a:buChar char="•"/>
              <a:defRPr kumimoji="0" sz="2400" kern="1200">
                <a:solidFill>
                  <a:schemeClr val="tx1"/>
                </a:solidFill>
                <a:latin typeface="+mn-lt"/>
                <a:ea typeface="+mn-ea"/>
                <a:cs typeface="+mn-cs"/>
              </a:defRPr>
            </a:lvl3pPr>
            <a:lvl4pPr marL="1385570" indent="-342900" algn="l" rtl="0" eaLnBrk="1" latinLnBrk="0" hangingPunct="1">
              <a:spcBef>
                <a:spcPct val="20000"/>
              </a:spcBef>
              <a:buClr>
                <a:schemeClr val="tx1"/>
              </a:buClr>
              <a:buSzPct val="90000"/>
              <a:buFont typeface="Arial"/>
              <a:buChar char="•"/>
              <a:defRPr kumimoji="0" sz="2000" kern="1200">
                <a:solidFill>
                  <a:schemeClr val="tx1"/>
                </a:solidFill>
                <a:latin typeface="+mn-lt"/>
                <a:ea typeface="+mn-ea"/>
                <a:cs typeface="+mn-cs"/>
              </a:defRPr>
            </a:lvl4pPr>
            <a:lvl5pPr marL="1650365" indent="-342900" algn="l" rtl="0" eaLnBrk="1" latinLnBrk="0" hangingPunct="1">
              <a:spcBef>
                <a:spcPct val="20000"/>
              </a:spcBef>
              <a:buClr>
                <a:schemeClr val="tx1"/>
              </a:buClr>
              <a:buSzPct val="100000"/>
              <a:buFont typeface="Arial"/>
              <a:buChar char="•"/>
              <a:defRPr kumimoji="0" sz="2000" kern="1200">
                <a:solidFill>
                  <a:schemeClr val="tx1"/>
                </a:solidFill>
                <a:latin typeface="+mn-lt"/>
                <a:ea typeface="+mn-ea"/>
                <a:cs typeface="+mn-cs"/>
              </a:defRPr>
            </a:lvl5pPr>
            <a:lvl6pPr marL="1700530"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95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830" indent="0" algn="ctr">
              <a:buFont typeface="Arial"/>
              <a:buNone/>
            </a:pPr>
            <a:r>
              <a:rPr lang="en-GB" sz="1600" dirty="0">
                <a:highlight>
                  <a:srgbClr val="FFFF00"/>
                </a:highlight>
              </a:rPr>
              <a:t>For each of the relevant metrics one should define warning/error thresholds.</a:t>
            </a:r>
            <a:endParaRPr lang="en-GB" sz="1600" i="1" dirty="0">
              <a:highlight>
                <a:srgbClr val="FFFF00"/>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3200" dirty="0"/>
              <a:t>Monitoring Matters</a:t>
            </a:r>
            <a:endParaRPr lang="en-US" sz="3200" dirty="0"/>
          </a:p>
        </p:txBody>
      </p:sp>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pic>
        <p:nvPicPr>
          <p:cNvPr id="1025" name="Picture 1" descr="page31image31752104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134" y="857889"/>
            <a:ext cx="8320858" cy="38334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7751" y="4691381"/>
            <a:ext cx="7417625" cy="276999"/>
          </a:xfrm>
          <a:prstGeom prst="rect">
            <a:avLst/>
          </a:prstGeom>
          <a:noFill/>
        </p:spPr>
        <p:txBody>
          <a:bodyPr wrap="square">
            <a:spAutoFit/>
          </a:bodyPr>
          <a:lstStyle/>
          <a:p>
            <a:r>
              <a:rPr lang="en-GB" sz="1200" dirty="0"/>
              <a:t>C. </a:t>
            </a:r>
            <a:r>
              <a:rPr lang="en-GB" sz="1200" dirty="0" err="1"/>
              <a:t>Obermair</a:t>
            </a:r>
            <a:r>
              <a:rPr lang="en-GB" sz="1200" dirty="0"/>
              <a:t>, Extension of Signal Monitoring Applications with Machine Learning, Master Thesis, TU Graz</a:t>
            </a:r>
            <a:endParaRPr lang="en-GB"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6" name="Title 5"/>
          <p:cNvSpPr>
            <a:spLocks noGrp="1"/>
          </p:cNvSpPr>
          <p:nvPr>
            <p:ph type="title"/>
          </p:nvPr>
        </p:nvSpPr>
        <p:spPr>
          <a:xfrm>
            <a:off x="336430" y="1909921"/>
            <a:ext cx="8471140" cy="1323657"/>
          </a:xfrm>
        </p:spPr>
        <p:txBody>
          <a:bodyPr>
            <a:noAutofit/>
          </a:bodyPr>
          <a:lstStyle/>
          <a:p>
            <a:pPr algn="ctr"/>
            <a:r>
              <a:rPr lang="en-GB" sz="1700" i="1" dirty="0" err="1">
                <a:effectLst/>
                <a:latin typeface="Helvetica Neue" panose="02000503000000020004" pitchFamily="2" charset="0"/>
              </a:rPr>
              <a:t>MLOps</a:t>
            </a:r>
            <a:r>
              <a:rPr lang="en-GB" sz="1700" i="1" dirty="0">
                <a:effectLst/>
                <a:latin typeface="Helvetica Neue" panose="02000503000000020004" pitchFamily="2" charset="0"/>
              </a:rPr>
              <a:t> is about maintaining the trained </a:t>
            </a:r>
            <a:r>
              <a:rPr lang="en-GB" sz="1700" i="1" u="sng" dirty="0">
                <a:effectLst/>
                <a:latin typeface="Helvetica Neue" panose="02000503000000020004" pitchFamily="2" charset="0"/>
              </a:rPr>
              <a:t>model performance</a:t>
            </a:r>
            <a:r>
              <a:rPr lang="en-GB" sz="1700" i="1" dirty="0">
                <a:effectLst/>
                <a:latin typeface="Helvetica Neue" panose="02000503000000020004" pitchFamily="2" charset="0"/>
              </a:rPr>
              <a:t>*</a:t>
            </a:r>
            <a:r>
              <a:rPr lang="en-GB" sz="1700" i="1" dirty="0">
                <a:latin typeface="Helvetica Neue" panose="02000503000000020004" pitchFamily="2" charset="0"/>
              </a:rPr>
              <a:t> </a:t>
            </a:r>
            <a:r>
              <a:rPr lang="en-GB" sz="1700" i="1" dirty="0">
                <a:effectLst/>
                <a:latin typeface="Helvetica Neue" panose="02000503000000020004" pitchFamily="2" charset="0"/>
              </a:rPr>
              <a:t>in production.</a:t>
            </a:r>
            <a:br>
              <a:rPr lang="en-GB" sz="1700" i="1" dirty="0">
                <a:effectLst/>
                <a:latin typeface="Helvetica Neue" panose="02000503000000020004" pitchFamily="2" charset="0"/>
              </a:rPr>
            </a:br>
            <a:r>
              <a:rPr lang="en-GB" sz="1700" i="1" dirty="0">
                <a:effectLst/>
                <a:latin typeface="Helvetica Neue" panose="02000503000000020004" pitchFamily="2" charset="0"/>
              </a:rPr>
              <a:t>The performance may degrade due to factors outside of our control </a:t>
            </a:r>
            <a:br>
              <a:rPr lang="en-GB" sz="1700" i="1" dirty="0">
                <a:effectLst/>
                <a:latin typeface="Helvetica Neue" panose="02000503000000020004" pitchFamily="2" charset="0"/>
              </a:rPr>
            </a:br>
            <a:r>
              <a:rPr lang="en-GB" sz="1700" i="1" dirty="0">
                <a:effectLst/>
                <a:latin typeface="Helvetica Neue" panose="02000503000000020004" pitchFamily="2" charset="0"/>
              </a:rPr>
              <a:t>so</a:t>
            </a:r>
            <a:r>
              <a:rPr lang="en-GB" sz="1700" i="1" dirty="0">
                <a:latin typeface="Helvetica Neue" panose="02000503000000020004" pitchFamily="2" charset="0"/>
              </a:rPr>
              <a:t> </a:t>
            </a:r>
            <a:r>
              <a:rPr lang="en-GB" sz="1700" i="1" dirty="0">
                <a:effectLst/>
                <a:latin typeface="Helvetica Neue" panose="02000503000000020004" pitchFamily="2" charset="0"/>
              </a:rPr>
              <a:t>we ought to monitor the performance and if needed, roll out a new model to users.</a:t>
            </a:r>
            <a:endParaRPr lang="en-GB" sz="1700" i="1" dirty="0"/>
          </a:p>
        </p:txBody>
      </p:sp>
      <p:sp>
        <p:nvSpPr>
          <p:cNvPr id="4" name="TextBox 3"/>
          <p:cNvSpPr txBox="1"/>
          <p:nvPr/>
        </p:nvSpPr>
        <p:spPr>
          <a:xfrm>
            <a:off x="811763" y="4678318"/>
            <a:ext cx="5133474" cy="338554"/>
          </a:xfrm>
          <a:prstGeom prst="rect">
            <a:avLst/>
          </a:prstGeom>
          <a:noFill/>
        </p:spPr>
        <p:txBody>
          <a:bodyPr wrap="square">
            <a:spAutoFit/>
          </a:bodyPr>
          <a:lstStyle/>
          <a:p>
            <a:r>
              <a:rPr lang="en-GB" sz="1600" i="1" dirty="0">
                <a:effectLst/>
                <a:latin typeface="Helvetica Neue" panose="02000503000000020004" pitchFamily="2" charset="0"/>
              </a:rPr>
              <a:t>*model performance = accuracy, latency, jitter, etc.</a:t>
            </a:r>
            <a:endParaRPr lang="en-US"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17918391-D411-FE40-AAD7-861AE5233E0E}" type="slidenum">
              <a:rPr lang="en-US" smtClean="0"/>
            </a:fld>
            <a:endParaRPr lang="en-US" dirty="0"/>
          </a:p>
        </p:txBody>
      </p:sp>
      <p:graphicFrame>
        <p:nvGraphicFramePr>
          <p:cNvPr id="5" name="Diagram 4"/>
          <p:cNvGraphicFramePr/>
          <p:nvPr/>
        </p:nvGraphicFramePr>
        <p:xfrm>
          <a:off x="1241312" y="1052930"/>
          <a:ext cx="6661376" cy="303763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Graphic 2" descr="Tic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8415" y="1260535"/>
            <a:ext cx="914400" cy="914400"/>
          </a:xfrm>
          <a:prstGeom prst="rect">
            <a:avLst/>
          </a:prstGeom>
        </p:spPr>
      </p:pic>
      <p:pic>
        <p:nvPicPr>
          <p:cNvPr id="6" name="Graphic 5" descr="Tic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9918" y="1260535"/>
            <a:ext cx="914400" cy="914400"/>
          </a:xfrm>
          <a:prstGeom prst="rect">
            <a:avLst/>
          </a:prstGeom>
        </p:spPr>
      </p:pic>
      <p:pic>
        <p:nvPicPr>
          <p:cNvPr id="7" name="Graphic 6" descr="Tic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1421" y="1260535"/>
            <a:ext cx="914400" cy="914400"/>
          </a:xfrm>
          <a:prstGeom prst="rect">
            <a:avLst/>
          </a:prstGeom>
        </p:spPr>
      </p:pic>
      <p:pic>
        <p:nvPicPr>
          <p:cNvPr id="8" name="Graphic 7" descr="Tic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77054" y="1260535"/>
            <a:ext cx="914400" cy="914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err="1"/>
              <a:t>MLOps</a:t>
            </a:r>
            <a:r>
              <a:rPr lang="en-GB" sz="3200" dirty="0"/>
              <a:t> Pipeline with </a:t>
            </a:r>
            <a:r>
              <a:rPr lang="en-GB" sz="3200" dirty="0" err="1"/>
              <a:t>Tensorflow</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2" name="TextBox 1"/>
          <p:cNvSpPr txBox="1"/>
          <p:nvPr/>
        </p:nvSpPr>
        <p:spPr>
          <a:xfrm>
            <a:off x="793630" y="4629826"/>
            <a:ext cx="3460947" cy="338554"/>
          </a:xfrm>
          <a:prstGeom prst="rect">
            <a:avLst/>
          </a:prstGeom>
          <a:noFill/>
        </p:spPr>
        <p:txBody>
          <a:bodyPr wrap="none" rtlCol="0">
            <a:spAutoFit/>
          </a:bodyPr>
          <a:lstStyle/>
          <a:p>
            <a:r>
              <a:rPr lang="en-GB" sz="1600" dirty="0">
                <a:hlinkClick r:id="rId1"/>
              </a:rPr>
              <a:t>https://www.tensorflow.org/tfx/guide</a:t>
            </a:r>
            <a:r>
              <a:rPr lang="en-GB" sz="1600" dirty="0"/>
              <a:t> </a:t>
            </a:r>
            <a:endParaRPr lang="en-US" sz="1600" dirty="0"/>
          </a:p>
        </p:txBody>
      </p:sp>
      <p:pic>
        <p:nvPicPr>
          <p:cNvPr id="4" name="Picture 3"/>
          <p:cNvPicPr>
            <a:picLocks noChangeAspect="1"/>
          </p:cNvPicPr>
          <p:nvPr/>
        </p:nvPicPr>
        <p:blipFill rotWithShape="1">
          <a:blip r:embed="rId2"/>
          <a:srcRect t="3659" b="3173"/>
          <a:stretch>
            <a:fillRect/>
          </a:stretch>
        </p:blipFill>
        <p:spPr>
          <a:xfrm>
            <a:off x="0" y="792616"/>
            <a:ext cx="6560389" cy="3837210"/>
          </a:xfrm>
          <a:prstGeom prst="rect">
            <a:avLst/>
          </a:prstGeom>
        </p:spPr>
      </p:pic>
      <p:sp>
        <p:nvSpPr>
          <p:cNvPr id="6" name="TextBox 5"/>
          <p:cNvSpPr txBox="1"/>
          <p:nvPr/>
        </p:nvSpPr>
        <p:spPr>
          <a:xfrm>
            <a:off x="5907650" y="1174782"/>
            <a:ext cx="3167339" cy="646331"/>
          </a:xfrm>
          <a:prstGeom prst="rect">
            <a:avLst/>
          </a:prstGeom>
          <a:noFill/>
        </p:spPr>
        <p:txBody>
          <a:bodyPr wrap="square" rtlCol="0">
            <a:spAutoFit/>
          </a:bodyPr>
          <a:lstStyle/>
          <a:p>
            <a:r>
              <a:rPr lang="en-US" dirty="0"/>
              <a:t>Pipeline represented as DAG  </a:t>
            </a:r>
            <a:br>
              <a:rPr lang="en-US" dirty="0"/>
            </a:br>
            <a:r>
              <a:rPr lang="en-US" dirty="0"/>
              <a:t>directed acyclic graph</a:t>
            </a:r>
            <a:endParaRPr lang="en-US" dirty="0"/>
          </a:p>
        </p:txBody>
      </p:sp>
      <p:grpSp>
        <p:nvGrpSpPr>
          <p:cNvPr id="9" name="Group 8"/>
          <p:cNvGrpSpPr/>
          <p:nvPr/>
        </p:nvGrpSpPr>
        <p:grpSpPr>
          <a:xfrm>
            <a:off x="793630" y="1730504"/>
            <a:ext cx="2031756" cy="428025"/>
            <a:chOff x="2025" y="0"/>
            <a:chExt cx="2031756" cy="428025"/>
          </a:xfrm>
        </p:grpSpPr>
        <p:sp>
          <p:nvSpPr>
            <p:cNvPr id="10" name="Pentagon 9"/>
            <p:cNvSpPr/>
            <p:nvPr/>
          </p:nvSpPr>
          <p:spPr>
            <a:xfrm>
              <a:off x="2025" y="0"/>
              <a:ext cx="2031756" cy="428025"/>
            </a:xfrm>
            <a:prstGeom prst="homePlate">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a:p>
          </p:txBody>
        </p:sp>
        <p:sp>
          <p:nvSpPr>
            <p:cNvPr id="11" name="Pentagon 4"/>
            <p:cNvSpPr txBox="1"/>
            <p:nvPr/>
          </p:nvSpPr>
          <p:spPr>
            <a:xfrm>
              <a:off x="2025" y="0"/>
              <a:ext cx="1924750" cy="4280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endParaRPr lang="en-GB" sz="1500" kern="1200" dirty="0"/>
            </a:p>
          </p:txBody>
        </p:sp>
      </p:grpSp>
      <p:grpSp>
        <p:nvGrpSpPr>
          <p:cNvPr id="12" name="Group 11"/>
          <p:cNvGrpSpPr/>
          <p:nvPr/>
        </p:nvGrpSpPr>
        <p:grpSpPr>
          <a:xfrm>
            <a:off x="2430592" y="2209326"/>
            <a:ext cx="2031756" cy="428025"/>
            <a:chOff x="1627430" y="0"/>
            <a:chExt cx="2031756" cy="428025"/>
          </a:xfrm>
        </p:grpSpPr>
        <p:sp>
          <p:nvSpPr>
            <p:cNvPr id="13" name="Chevron 12"/>
            <p:cNvSpPr/>
            <p:nvPr/>
          </p:nvSpPr>
          <p:spPr>
            <a:xfrm>
              <a:off x="1627430" y="0"/>
              <a:ext cx="2031756" cy="428025"/>
            </a:xfrm>
            <a:prstGeom prst="chevron">
              <a:avLst/>
            </a:prstGeom>
            <a:solidFill>
              <a:schemeClr val="tx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a:lstStyle/>
            <a:p>
              <a:endParaRPr lang="en-IN"/>
            </a:p>
          </p:txBody>
        </p:sp>
        <p:sp>
          <p:nvSpPr>
            <p:cNvPr id="14" name="Chevron 4"/>
            <p:cNvSpPr txBox="1"/>
            <p:nvPr/>
          </p:nvSpPr>
          <p:spPr>
            <a:xfrm>
              <a:off x="1841443" y="0"/>
              <a:ext cx="1603731" cy="4280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endParaRPr lang="en-GB" sz="1500" kern="1200" dirty="0"/>
            </a:p>
          </p:txBody>
        </p:sp>
      </p:grpSp>
      <p:grpSp>
        <p:nvGrpSpPr>
          <p:cNvPr id="15" name="Group 14"/>
          <p:cNvGrpSpPr/>
          <p:nvPr/>
        </p:nvGrpSpPr>
        <p:grpSpPr>
          <a:xfrm>
            <a:off x="3554749" y="2720161"/>
            <a:ext cx="2031756" cy="428025"/>
            <a:chOff x="3252835" y="0"/>
            <a:chExt cx="2031756" cy="428025"/>
          </a:xfrm>
        </p:grpSpPr>
        <p:sp>
          <p:nvSpPr>
            <p:cNvPr id="16" name="Chevron 15"/>
            <p:cNvSpPr/>
            <p:nvPr/>
          </p:nvSpPr>
          <p:spPr>
            <a:xfrm>
              <a:off x="3252835" y="0"/>
              <a:ext cx="2031756" cy="428025"/>
            </a:xfrm>
            <a:prstGeom prst="chevron">
              <a:avLst/>
            </a:prstGeom>
            <a:solidFill>
              <a:schemeClr val="tx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a:lstStyle/>
            <a:p>
              <a:endParaRPr lang="en-IN"/>
            </a:p>
          </p:txBody>
        </p:sp>
        <p:sp>
          <p:nvSpPr>
            <p:cNvPr id="17" name="Chevron 4"/>
            <p:cNvSpPr txBox="1"/>
            <p:nvPr/>
          </p:nvSpPr>
          <p:spPr>
            <a:xfrm>
              <a:off x="3466848" y="0"/>
              <a:ext cx="1603731" cy="4280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endParaRPr lang="en-GB" sz="1500" kern="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pic>
        <p:nvPicPr>
          <p:cNvPr id="3074" name="Picture 2" descr="XGBoost results on the pipelines UI"/>
          <p:cNvPicPr>
            <a:picLocks noChangeAspect="1" noChangeArrowheads="1"/>
          </p:cNvPicPr>
          <p:nvPr/>
        </p:nvPicPr>
        <p:blipFill rotWithShape="1">
          <a:blip r:embed="rId1" cstate="hqprint">
            <a:extLst>
              <a:ext uri="{28A0092B-C50C-407E-A947-70E740481C1C}">
                <a14:useLocalDpi xmlns:a14="http://schemas.microsoft.com/office/drawing/2010/main" val="0"/>
              </a:ext>
            </a:extLst>
          </a:blip>
          <a:srcRect r="53153"/>
          <a:stretch>
            <a:fillRect/>
          </a:stretch>
        </p:blipFill>
        <p:spPr bwMode="auto">
          <a:xfrm>
            <a:off x="0" y="0"/>
            <a:ext cx="3855308"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p:cNvSpPr txBox="1"/>
          <p:nvPr/>
        </p:nvSpPr>
        <p:spPr>
          <a:xfrm>
            <a:off x="472313" y="0"/>
            <a:ext cx="8540151" cy="705332"/>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r"/>
            <a:r>
              <a:rPr lang="en-GB" sz="3200"/>
              <a:t>MLOps Pipeline with Kubeflow</a:t>
            </a:r>
            <a:endParaRPr lang="en-GB" sz="3200" dirty="0"/>
          </a:p>
        </p:txBody>
      </p:sp>
      <p:sp>
        <p:nvSpPr>
          <p:cNvPr id="2" name="TextBox 1"/>
          <p:cNvSpPr txBox="1"/>
          <p:nvPr/>
        </p:nvSpPr>
        <p:spPr>
          <a:xfrm>
            <a:off x="4076431" y="4424122"/>
            <a:ext cx="4108945" cy="923330"/>
          </a:xfrm>
          <a:prstGeom prst="rect">
            <a:avLst/>
          </a:prstGeom>
          <a:noFill/>
        </p:spPr>
        <p:txBody>
          <a:bodyPr wrap="none" rtlCol="0">
            <a:spAutoFit/>
          </a:bodyPr>
          <a:lstStyle/>
          <a:p>
            <a:r>
              <a:rPr lang="en-GB" dirty="0">
                <a:highlight>
                  <a:srgbClr val="FFFF00"/>
                </a:highlight>
                <a:hlinkClick r:id="rId2"/>
              </a:rPr>
              <a:t>h</a:t>
            </a:r>
            <a:r>
              <a:rPr lang="en-US" dirty="0">
                <a:highlight>
                  <a:srgbClr val="FFFF00"/>
                </a:highlight>
                <a:hlinkClick r:id="rId2"/>
              </a:rPr>
              <a:t>ttps://ml.cern.ch</a:t>
            </a:r>
            <a:endParaRPr lang="en-US" dirty="0">
              <a:highlight>
                <a:srgbClr val="FFFF00"/>
              </a:highlight>
            </a:endParaRPr>
          </a:p>
          <a:p>
            <a:r>
              <a:rPr lang="en-GB" dirty="0">
                <a:highlight>
                  <a:srgbClr val="FFFF00"/>
                </a:highlight>
                <a:hlinkClick r:id="rId3"/>
              </a:rPr>
              <a:t>https://www.kubeflow.org/docs/started/</a:t>
            </a:r>
            <a:endParaRPr lang="en-US" dirty="0">
              <a:highlight>
                <a:srgbClr val="FFFF00"/>
              </a:highlight>
            </a:endParaRPr>
          </a:p>
          <a:p>
            <a:endParaRPr lang="en-US" dirty="0">
              <a:highlight>
                <a:srgbClr val="FFFF00"/>
              </a:highlight>
            </a:endParaRPr>
          </a:p>
        </p:txBody>
      </p:sp>
      <p:grpSp>
        <p:nvGrpSpPr>
          <p:cNvPr id="5" name="Group 4"/>
          <p:cNvGrpSpPr/>
          <p:nvPr/>
        </p:nvGrpSpPr>
        <p:grpSpPr>
          <a:xfrm>
            <a:off x="1332346" y="1376085"/>
            <a:ext cx="2031756" cy="428025"/>
            <a:chOff x="2025" y="0"/>
            <a:chExt cx="2031756" cy="428025"/>
          </a:xfrm>
        </p:grpSpPr>
        <p:sp>
          <p:nvSpPr>
            <p:cNvPr id="6" name="Pentagon 5"/>
            <p:cNvSpPr/>
            <p:nvPr/>
          </p:nvSpPr>
          <p:spPr>
            <a:xfrm>
              <a:off x="2025" y="0"/>
              <a:ext cx="2031756" cy="428025"/>
            </a:xfrm>
            <a:prstGeom prst="homePlate">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IN"/>
            </a:p>
          </p:txBody>
        </p:sp>
        <p:sp>
          <p:nvSpPr>
            <p:cNvPr id="7" name="Pentagon 4"/>
            <p:cNvSpPr txBox="1"/>
            <p:nvPr/>
          </p:nvSpPr>
          <p:spPr>
            <a:xfrm>
              <a:off x="2025" y="0"/>
              <a:ext cx="1924750" cy="4280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Data Engineering</a:t>
              </a:r>
              <a:endParaRPr lang="en-GB" sz="1500" kern="1200" dirty="0"/>
            </a:p>
          </p:txBody>
        </p:sp>
      </p:grpSp>
      <p:grpSp>
        <p:nvGrpSpPr>
          <p:cNvPr id="9" name="Group 8"/>
          <p:cNvGrpSpPr/>
          <p:nvPr/>
        </p:nvGrpSpPr>
        <p:grpSpPr>
          <a:xfrm>
            <a:off x="1308981" y="2446686"/>
            <a:ext cx="2031756" cy="428025"/>
            <a:chOff x="1627430" y="0"/>
            <a:chExt cx="2031756" cy="428025"/>
          </a:xfrm>
        </p:grpSpPr>
        <p:sp>
          <p:nvSpPr>
            <p:cNvPr id="10" name="Chevron 9"/>
            <p:cNvSpPr/>
            <p:nvPr/>
          </p:nvSpPr>
          <p:spPr>
            <a:xfrm>
              <a:off x="1627430" y="0"/>
              <a:ext cx="2031756" cy="428025"/>
            </a:xfrm>
            <a:prstGeom prst="chevron">
              <a:avLst/>
            </a:prstGeom>
            <a:solidFill>
              <a:schemeClr val="tx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a:lstStyle/>
            <a:p>
              <a:endParaRPr lang="en-IN"/>
            </a:p>
          </p:txBody>
        </p:sp>
        <p:sp>
          <p:nvSpPr>
            <p:cNvPr id="11" name="Chevron 4"/>
            <p:cNvSpPr txBox="1"/>
            <p:nvPr/>
          </p:nvSpPr>
          <p:spPr>
            <a:xfrm>
              <a:off x="1841443" y="0"/>
              <a:ext cx="1603731" cy="4280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endParaRPr lang="en-GB" sz="1500" kern="1200" dirty="0"/>
            </a:p>
          </p:txBody>
        </p:sp>
      </p:grpSp>
      <p:grpSp>
        <p:nvGrpSpPr>
          <p:cNvPr id="12" name="Group 11"/>
          <p:cNvGrpSpPr/>
          <p:nvPr/>
        </p:nvGrpSpPr>
        <p:grpSpPr>
          <a:xfrm>
            <a:off x="1332346" y="4671775"/>
            <a:ext cx="2031756" cy="428025"/>
            <a:chOff x="3252835" y="0"/>
            <a:chExt cx="2031756" cy="428025"/>
          </a:xfrm>
        </p:grpSpPr>
        <p:sp>
          <p:nvSpPr>
            <p:cNvPr id="13" name="Chevron 12"/>
            <p:cNvSpPr/>
            <p:nvPr/>
          </p:nvSpPr>
          <p:spPr>
            <a:xfrm>
              <a:off x="3252835" y="0"/>
              <a:ext cx="2031756" cy="428025"/>
            </a:xfrm>
            <a:prstGeom prst="chevron">
              <a:avLst/>
            </a:prstGeom>
            <a:solidFill>
              <a:schemeClr val="tx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a:lstStyle/>
            <a:p>
              <a:endParaRPr lang="en-IN"/>
            </a:p>
          </p:txBody>
        </p:sp>
        <p:sp>
          <p:nvSpPr>
            <p:cNvPr id="14" name="Chevron 4"/>
            <p:cNvSpPr txBox="1"/>
            <p:nvPr/>
          </p:nvSpPr>
          <p:spPr>
            <a:xfrm>
              <a:off x="3466848" y="0"/>
              <a:ext cx="1603731" cy="4280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Deployment</a:t>
              </a:r>
              <a:endParaRPr lang="en-GB" sz="1500" kern="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graphicFrame>
        <p:nvGraphicFramePr>
          <p:cNvPr id="2" name="Table 3"/>
          <p:cNvGraphicFramePr>
            <a:graphicFrameLocks noGrp="1"/>
          </p:cNvGraphicFramePr>
          <p:nvPr/>
        </p:nvGraphicFramePr>
        <p:xfrm>
          <a:off x="801711" y="1088390"/>
          <a:ext cx="7634377" cy="2595880"/>
        </p:xfrm>
        <a:graphic>
          <a:graphicData uri="http://schemas.openxmlformats.org/drawingml/2006/table">
            <a:tbl>
              <a:tblPr firstRow="1" bandRow="1">
                <a:tableStyleId>{5C22544A-7EE6-4342-B048-85BDC9FD1C3A}</a:tableStyleId>
              </a:tblPr>
              <a:tblGrid>
                <a:gridCol w="1727353"/>
                <a:gridCol w="2487168"/>
                <a:gridCol w="3419856"/>
              </a:tblGrid>
              <a:tr h="370840">
                <a:tc>
                  <a:txBody>
                    <a:bodyPr/>
                    <a:lstStyle/>
                    <a:p>
                      <a:pPr algn="ctr"/>
                      <a:endParaRPr lang="en-US" dirty="0"/>
                    </a:p>
                  </a:txBody>
                  <a:tcPr/>
                </a:tc>
                <a:tc>
                  <a:txBody>
                    <a:bodyPr/>
                    <a:lstStyle/>
                    <a:p>
                      <a:pPr algn="ctr"/>
                      <a:r>
                        <a:rPr lang="en-US" dirty="0"/>
                        <a:t>Development ML</a:t>
                      </a:r>
                      <a:endParaRPr lang="en-US" dirty="0"/>
                    </a:p>
                  </a:txBody>
                  <a:tcPr/>
                </a:tc>
                <a:tc>
                  <a:txBody>
                    <a:bodyPr/>
                    <a:lstStyle/>
                    <a:p>
                      <a:pPr algn="ctr"/>
                      <a:r>
                        <a:rPr lang="en-US" dirty="0"/>
                        <a:t>Production ML</a:t>
                      </a:r>
                      <a:endParaRPr lang="en-US" dirty="0"/>
                    </a:p>
                  </a:txBody>
                  <a:tcPr/>
                </a:tc>
              </a:tr>
              <a:tr h="370840">
                <a:tc>
                  <a:txBody>
                    <a:bodyPr/>
                    <a:lstStyle/>
                    <a:p>
                      <a:r>
                        <a:rPr lang="en-US" dirty="0"/>
                        <a:t>Objective</a:t>
                      </a:r>
                      <a:endParaRPr lang="en-US" dirty="0"/>
                    </a:p>
                  </a:txBody>
                  <a:tcPr/>
                </a:tc>
                <a:tc>
                  <a:txBody>
                    <a:bodyPr/>
                    <a:lstStyle/>
                    <a:p>
                      <a:r>
                        <a:rPr lang="en-US" dirty="0"/>
                        <a:t>High-accuracy model</a:t>
                      </a:r>
                      <a:endParaRPr lang="en-US" dirty="0"/>
                    </a:p>
                  </a:txBody>
                  <a:tcPr/>
                </a:tc>
                <a:tc>
                  <a:txBody>
                    <a:bodyPr/>
                    <a:lstStyle/>
                    <a:p>
                      <a:r>
                        <a:rPr lang="en-US" dirty="0"/>
                        <a:t>Efficiency of the overall system</a:t>
                      </a:r>
                      <a:endParaRPr lang="en-US" dirty="0"/>
                    </a:p>
                  </a:txBody>
                  <a:tcPr/>
                </a:tc>
              </a:tr>
              <a:tr h="370840">
                <a:tc>
                  <a:txBody>
                    <a:bodyPr/>
                    <a:lstStyle/>
                    <a:p>
                      <a:r>
                        <a:rPr lang="en-US" dirty="0"/>
                        <a:t>Dataset</a:t>
                      </a:r>
                      <a:endParaRPr lang="en-US" dirty="0"/>
                    </a:p>
                  </a:txBody>
                  <a:tcPr/>
                </a:tc>
                <a:tc>
                  <a:txBody>
                    <a:bodyPr/>
                    <a:lstStyle/>
                    <a:p>
                      <a:r>
                        <a:rPr lang="en-US" dirty="0"/>
                        <a:t>Fixed</a:t>
                      </a:r>
                      <a:endParaRPr lang="en-US" dirty="0"/>
                    </a:p>
                  </a:txBody>
                  <a:tcPr/>
                </a:tc>
                <a:tc>
                  <a:txBody>
                    <a:bodyPr/>
                    <a:lstStyle/>
                    <a:p>
                      <a:r>
                        <a:rPr lang="en-US" dirty="0"/>
                        <a:t>Evolving</a:t>
                      </a:r>
                      <a:endParaRPr lang="en-US" dirty="0"/>
                    </a:p>
                  </a:txBody>
                  <a:tcPr/>
                </a:tc>
              </a:tr>
              <a:tr h="370840">
                <a:tc>
                  <a:txBody>
                    <a:bodyPr/>
                    <a:lstStyle/>
                    <a:p>
                      <a:r>
                        <a:rPr lang="en-US" dirty="0"/>
                        <a:t>Code quality</a:t>
                      </a:r>
                      <a:endParaRPr lang="en-US" dirty="0"/>
                    </a:p>
                  </a:txBody>
                  <a:tcPr/>
                </a:tc>
                <a:tc>
                  <a:txBody>
                    <a:bodyPr/>
                    <a:lstStyle/>
                    <a:p>
                      <a:r>
                        <a:rPr lang="en-GB" dirty="0"/>
                        <a:t>S</a:t>
                      </a:r>
                      <a:r>
                        <a:rPr lang="en-US" dirty="0"/>
                        <a:t>econdary importance</a:t>
                      </a:r>
                      <a:endParaRPr lang="en-US" dirty="0"/>
                    </a:p>
                  </a:txBody>
                  <a:tcPr/>
                </a:tc>
                <a:tc>
                  <a:txBody>
                    <a:bodyPr/>
                    <a:lstStyle/>
                    <a:p>
                      <a:r>
                        <a:rPr lang="en-US" dirty="0"/>
                        <a:t>Critical</a:t>
                      </a:r>
                      <a:endParaRPr lang="en-US" dirty="0"/>
                    </a:p>
                  </a:txBody>
                  <a:tcPr/>
                </a:tc>
              </a:tr>
              <a:tr h="370840">
                <a:tc>
                  <a:txBody>
                    <a:bodyPr/>
                    <a:lstStyle/>
                    <a:p>
                      <a:r>
                        <a:rPr lang="en-US" dirty="0"/>
                        <a:t>Model training</a:t>
                      </a:r>
                      <a:endParaRPr lang="en-US" dirty="0"/>
                    </a:p>
                  </a:txBody>
                  <a:tcPr/>
                </a:tc>
                <a:tc>
                  <a:txBody>
                    <a:bodyPr/>
                    <a:lstStyle/>
                    <a:p>
                      <a:r>
                        <a:rPr lang="en-US" dirty="0"/>
                        <a:t>Optimal tuning</a:t>
                      </a:r>
                      <a:endParaRPr lang="en-US" dirty="0"/>
                    </a:p>
                  </a:txBody>
                  <a:tcPr/>
                </a:tc>
                <a:tc>
                  <a:txBody>
                    <a:bodyPr/>
                    <a:lstStyle/>
                    <a:p>
                      <a:r>
                        <a:rPr lang="en-US" dirty="0"/>
                        <a:t>Fast turn-arounds</a:t>
                      </a:r>
                      <a:endParaRPr lang="en-US" dirty="0"/>
                    </a:p>
                  </a:txBody>
                  <a:tcPr/>
                </a:tc>
              </a:tr>
              <a:tr h="370840">
                <a:tc>
                  <a:txBody>
                    <a:bodyPr/>
                    <a:lstStyle/>
                    <a:p>
                      <a:r>
                        <a:rPr lang="en-US" dirty="0"/>
                        <a:t>Reproducibility</a:t>
                      </a:r>
                      <a:endParaRPr lang="en-US" dirty="0"/>
                    </a:p>
                  </a:txBody>
                  <a:tcPr/>
                </a:tc>
                <a:tc>
                  <a:txBody>
                    <a:bodyPr/>
                    <a:lstStyle/>
                    <a:p>
                      <a:r>
                        <a:rPr lang="en-US" dirty="0"/>
                        <a:t>Secondary importance</a:t>
                      </a:r>
                      <a:endParaRPr lang="en-US" dirty="0"/>
                    </a:p>
                  </a:txBody>
                  <a:tcPr/>
                </a:tc>
                <a:tc>
                  <a:txBody>
                    <a:bodyPr/>
                    <a:lstStyle/>
                    <a:p>
                      <a:r>
                        <a:rPr lang="en-US" dirty="0"/>
                        <a:t>Critical</a:t>
                      </a:r>
                      <a:endParaRPr lang="en-US" dirty="0"/>
                    </a:p>
                  </a:txBody>
                  <a:tcPr/>
                </a:tc>
              </a:tr>
              <a:tr h="370840">
                <a:tc>
                  <a:txBody>
                    <a:bodyPr/>
                    <a:lstStyle/>
                    <a:p>
                      <a:r>
                        <a:rPr lang="en-US" dirty="0"/>
                        <a:t>Traceability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Secondary importance</a:t>
                      </a:r>
                      <a:endParaRPr lang="en-US" dirty="0"/>
                    </a:p>
                  </a:txBody>
                  <a:tcPr/>
                </a:tc>
                <a:tc>
                  <a:txBody>
                    <a:bodyPr/>
                    <a:lstStyle/>
                    <a:p>
                      <a:r>
                        <a:rPr lang="en-US" dirty="0"/>
                        <a:t>Critical</a:t>
                      </a:r>
                      <a:endParaRPr lang="en-US" dirty="0"/>
                    </a:p>
                  </a:txBody>
                  <a:tcPr/>
                </a:tc>
              </a:tr>
            </a:tbl>
          </a:graphicData>
        </a:graphic>
      </p:graphicFrame>
      <p:sp>
        <p:nvSpPr>
          <p:cNvPr id="5" name="Title 4"/>
          <p:cNvSpPr>
            <a:spLocks noGrp="1"/>
          </p:cNvSpPr>
          <p:nvPr>
            <p:ph type="title"/>
          </p:nvPr>
        </p:nvSpPr>
        <p:spPr>
          <a:xfrm>
            <a:off x="457200" y="175120"/>
            <a:ext cx="8226854" cy="705332"/>
          </a:xfrm>
        </p:spPr>
        <p:txBody>
          <a:bodyPr>
            <a:normAutofit/>
          </a:bodyPr>
          <a:lstStyle/>
          <a:p>
            <a:pPr algn="r"/>
            <a:r>
              <a:rPr lang="en-GB" sz="3200" dirty="0"/>
              <a:t>Conclusion</a:t>
            </a:r>
            <a:endParaRPr lang="en-GB" sz="3200" dirty="0"/>
          </a:p>
        </p:txBody>
      </p:sp>
      <p:sp>
        <p:nvSpPr>
          <p:cNvPr id="8" name="Content Placeholder 7"/>
          <p:cNvSpPr>
            <a:spLocks noGrp="1"/>
          </p:cNvSpPr>
          <p:nvPr>
            <p:ph idx="1"/>
          </p:nvPr>
        </p:nvSpPr>
        <p:spPr/>
        <p:txBody>
          <a:bodyPr/>
          <a:lstStyle/>
          <a:p>
            <a:endParaRPr lang="en-I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GB" sz="3200" dirty="0"/>
              <a:t>Resources</a:t>
            </a:r>
            <a:endParaRPr lang="en-GB" sz="3200" dirty="0"/>
          </a:p>
        </p:txBody>
      </p:sp>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pic>
        <p:nvPicPr>
          <p:cNvPr id="5122" name="Picture 2" descr="Introducing MLO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3447" y="1382749"/>
            <a:ext cx="1676867" cy="22005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actical ML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34" y="1382751"/>
            <a:ext cx="1676867" cy="220050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ubeflow Operations Gu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06" y="1397614"/>
            <a:ext cx="1676867" cy="22005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Building Machine Learning Pipel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193" y="1397614"/>
            <a:ext cx="1676868" cy="220050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Kubernetes in Ac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056" y="1412479"/>
            <a:ext cx="1741768" cy="21856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8696" y="3998026"/>
            <a:ext cx="7597392" cy="369332"/>
          </a:xfrm>
          <a:prstGeom prst="rect">
            <a:avLst/>
          </a:prstGeom>
          <a:noFill/>
        </p:spPr>
        <p:txBody>
          <a:bodyPr wrap="square">
            <a:spAutoFit/>
          </a:bodyPr>
          <a:lstStyle/>
          <a:p>
            <a:pPr algn="l"/>
            <a:r>
              <a:rPr lang="en-GB" i="0" u="none" strike="noStrike" dirty="0">
                <a:solidFill>
                  <a:schemeClr val="tx2"/>
                </a:solidFill>
                <a:effectLst/>
                <a:latin typeface="+mj-lt"/>
                <a:hlinkClick r:id="rId6"/>
              </a:rPr>
              <a:t>Machine Learning Engineering for Production (</a:t>
            </a:r>
            <a:r>
              <a:rPr lang="en-GB" i="0" u="none" strike="noStrike" dirty="0" err="1">
                <a:solidFill>
                  <a:schemeClr val="tx2"/>
                </a:solidFill>
                <a:effectLst/>
                <a:latin typeface="+mj-lt"/>
                <a:hlinkClick r:id="rId6"/>
              </a:rPr>
              <a:t>MLOps</a:t>
            </a:r>
            <a:r>
              <a:rPr lang="en-GB" i="0" u="none" strike="noStrike" dirty="0">
                <a:solidFill>
                  <a:schemeClr val="tx2"/>
                </a:solidFill>
                <a:effectLst/>
                <a:latin typeface="+mj-lt"/>
                <a:hlinkClick r:id="rId6"/>
              </a:rPr>
              <a:t>) Specialization</a:t>
            </a:r>
            <a:endParaRPr lang="en-GB" i="0" u="none" strike="noStrike" dirty="0">
              <a:solidFill>
                <a:schemeClr val="tx2"/>
              </a:solidFill>
              <a:effectLst/>
              <a:latin typeface="+mj-lt"/>
            </a:endParaRPr>
          </a:p>
        </p:txBody>
      </p:sp>
      <p:pic>
        <p:nvPicPr>
          <p:cNvPr id="5138" name="Picture 18" descr="The Batch | DeepLearning.AI | AI News &amp; Insight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5570" y="4367358"/>
            <a:ext cx="3392501" cy="763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10" name="Title 4"/>
          <p:cNvSpPr>
            <a:spLocks noGrp="1"/>
          </p:cNvSpPr>
          <p:nvPr>
            <p:ph type="title"/>
          </p:nvPr>
        </p:nvSpPr>
        <p:spPr>
          <a:xfrm>
            <a:off x="1650391" y="1347823"/>
            <a:ext cx="8226854" cy="705332"/>
          </a:xfrm>
        </p:spPr>
        <p:txBody>
          <a:bodyPr>
            <a:normAutofit/>
          </a:bodyPr>
          <a:lstStyle/>
          <a:p>
            <a:pPr algn="ctr"/>
            <a:r>
              <a:rPr lang="en-GB" sz="3200" dirty="0"/>
              <a:t>ML Model = Data + Code</a:t>
            </a:r>
            <a:endParaRPr lang="en-GB" sz="3200" dirty="0"/>
          </a:p>
        </p:txBody>
      </p:sp>
      <p:sp>
        <p:nvSpPr>
          <p:cNvPr id="4" name="TextBox 3"/>
          <p:cNvSpPr txBox="1"/>
          <p:nvPr/>
        </p:nvSpPr>
        <p:spPr>
          <a:xfrm>
            <a:off x="3470647" y="2893705"/>
            <a:ext cx="1502334" cy="646331"/>
          </a:xfrm>
          <a:prstGeom prst="rect">
            <a:avLst/>
          </a:prstGeom>
          <a:noFill/>
        </p:spPr>
        <p:txBody>
          <a:bodyPr wrap="none" rtlCol="0">
            <a:spAutoFit/>
          </a:bodyPr>
          <a:lstStyle/>
          <a:p>
            <a:r>
              <a:rPr lang="en-GB" sz="1200" dirty="0"/>
              <a:t>+ Algorithm</a:t>
            </a:r>
            <a:endParaRPr lang="en-GB" sz="1200" dirty="0"/>
          </a:p>
          <a:p>
            <a:r>
              <a:rPr lang="en-GB" sz="1200" dirty="0"/>
              <a:t>+ Weights</a:t>
            </a:r>
            <a:endParaRPr lang="en-GB" sz="1200" dirty="0"/>
          </a:p>
          <a:p>
            <a:r>
              <a:rPr lang="en-GB" sz="1200" dirty="0"/>
              <a:t>+ Hyperparameters</a:t>
            </a:r>
            <a:endParaRPr lang="en-GB" sz="1200" dirty="0"/>
          </a:p>
        </p:txBody>
      </p:sp>
      <p:sp>
        <p:nvSpPr>
          <p:cNvPr id="5" name="TextBox 4"/>
          <p:cNvSpPr txBox="1"/>
          <p:nvPr/>
        </p:nvSpPr>
        <p:spPr>
          <a:xfrm>
            <a:off x="5687145" y="2915416"/>
            <a:ext cx="1223412" cy="830997"/>
          </a:xfrm>
          <a:prstGeom prst="rect">
            <a:avLst/>
          </a:prstGeom>
          <a:noFill/>
        </p:spPr>
        <p:txBody>
          <a:bodyPr wrap="none" rtlCol="0">
            <a:spAutoFit/>
          </a:bodyPr>
          <a:lstStyle/>
          <a:p>
            <a:r>
              <a:rPr lang="en-GB" sz="1200" dirty="0"/>
              <a:t>+ Scripts</a:t>
            </a:r>
            <a:endParaRPr lang="en-GB" sz="1200" dirty="0"/>
          </a:p>
          <a:p>
            <a:r>
              <a:rPr lang="en-GB" sz="1200" dirty="0"/>
              <a:t>+ Libraries</a:t>
            </a:r>
            <a:endParaRPr lang="en-GB" sz="1200" dirty="0"/>
          </a:p>
          <a:p>
            <a:r>
              <a:rPr lang="en-GB" sz="1200" dirty="0"/>
              <a:t>+ Infrastructure</a:t>
            </a:r>
            <a:endParaRPr lang="en-GB" sz="1200" dirty="0"/>
          </a:p>
          <a:p>
            <a:r>
              <a:rPr lang="en-GB" sz="1200"/>
              <a:t>+ DevOps</a:t>
            </a:r>
            <a:endParaRPr lang="en-GB" sz="1200" dirty="0"/>
          </a:p>
        </p:txBody>
      </p:sp>
      <p:sp>
        <p:nvSpPr>
          <p:cNvPr id="7" name="Title 4"/>
          <p:cNvSpPr txBox="1"/>
          <p:nvPr/>
        </p:nvSpPr>
        <p:spPr>
          <a:xfrm>
            <a:off x="418938" y="2278452"/>
            <a:ext cx="8226854" cy="705332"/>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GB" sz="3200" dirty="0" err="1"/>
              <a:t>MLOps</a:t>
            </a:r>
            <a:r>
              <a:rPr lang="en-GB" sz="3200" dirty="0"/>
              <a:t> = ML Model + Software</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918391-D411-FE40-AAD7-861AE5233E0E}" type="slidenum">
              <a:rPr lang="en-US" smtClean="0"/>
            </a:fld>
            <a:endParaRPr lang="en-US" dirty="0"/>
          </a:p>
        </p:txBody>
      </p:sp>
      <p:sp>
        <p:nvSpPr>
          <p:cNvPr id="2" name="TextBox 1"/>
          <p:cNvSpPr txBox="1"/>
          <p:nvPr/>
        </p:nvSpPr>
        <p:spPr>
          <a:xfrm>
            <a:off x="862641" y="4698826"/>
            <a:ext cx="6689203" cy="307777"/>
          </a:xfrm>
          <a:prstGeom prst="rect">
            <a:avLst/>
          </a:prstGeom>
          <a:noFill/>
        </p:spPr>
        <p:txBody>
          <a:bodyPr wrap="none" rtlCol="0">
            <a:spAutoFit/>
          </a:bodyPr>
          <a:lstStyle/>
          <a:p>
            <a:r>
              <a:rPr lang="en-US" sz="1400" dirty="0"/>
              <a:t>D. Sculley et. </a:t>
            </a:r>
            <a:r>
              <a:rPr lang="en-GB" sz="1400" dirty="0"/>
              <a:t>a</a:t>
            </a:r>
            <a:r>
              <a:rPr lang="en-US" sz="1400" dirty="0"/>
              <a:t>l. </a:t>
            </a:r>
            <a:r>
              <a:rPr lang="en-US" sz="1400" i="1" dirty="0"/>
              <a:t>Hidden Technical Debt in Machine Learning Systems, NIPS 2015</a:t>
            </a:r>
            <a:endParaRPr lang="en-US" sz="1400" dirty="0"/>
          </a:p>
        </p:txBody>
      </p:sp>
      <p:sp>
        <p:nvSpPr>
          <p:cNvPr id="4" name="TextBox 3"/>
          <p:cNvSpPr txBox="1"/>
          <p:nvPr/>
        </p:nvSpPr>
        <p:spPr>
          <a:xfrm>
            <a:off x="465826" y="4175184"/>
            <a:ext cx="7738016" cy="369332"/>
          </a:xfrm>
          <a:prstGeom prst="rect">
            <a:avLst/>
          </a:prstGeom>
          <a:noFill/>
        </p:spPr>
        <p:txBody>
          <a:bodyPr wrap="none" rtlCol="0">
            <a:spAutoFit/>
          </a:bodyPr>
          <a:lstStyle/>
          <a:p>
            <a:r>
              <a:rPr lang="en-US" dirty="0">
                <a:highlight>
                  <a:srgbClr val="FFFF00"/>
                </a:highlight>
              </a:rPr>
              <a:t>Good news: most of these components come as ready-to-use frameworks</a:t>
            </a:r>
            <a:endParaRPr lang="en-US" dirty="0">
              <a:highlight>
                <a:srgbClr val="FFFF00"/>
              </a:highlight>
            </a:endParaRPr>
          </a:p>
        </p:txBody>
      </p:sp>
      <p:sp>
        <p:nvSpPr>
          <p:cNvPr id="5" name="Rectangle 4"/>
          <p:cNvSpPr/>
          <p:nvPr/>
        </p:nvSpPr>
        <p:spPr>
          <a:xfrm>
            <a:off x="203814" y="753295"/>
            <a:ext cx="1317654" cy="25499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Configuration</a:t>
            </a:r>
            <a:endParaRPr lang="en-US" sz="1400" dirty="0"/>
          </a:p>
        </p:txBody>
      </p:sp>
      <p:sp>
        <p:nvSpPr>
          <p:cNvPr id="6" name="Rectangle 5"/>
          <p:cNvSpPr/>
          <p:nvPr/>
        </p:nvSpPr>
        <p:spPr>
          <a:xfrm>
            <a:off x="1586229" y="753295"/>
            <a:ext cx="2790584" cy="8971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Feature Extraction</a:t>
            </a:r>
            <a:endParaRPr lang="en-US" sz="1400" dirty="0"/>
          </a:p>
        </p:txBody>
      </p:sp>
      <p:sp>
        <p:nvSpPr>
          <p:cNvPr id="8" name="Rectangle 7"/>
          <p:cNvSpPr/>
          <p:nvPr/>
        </p:nvSpPr>
        <p:spPr>
          <a:xfrm>
            <a:off x="3003149" y="1736705"/>
            <a:ext cx="1373663" cy="52837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ML Model</a:t>
            </a:r>
            <a:endParaRPr lang="en-US" sz="1400" b="1" dirty="0"/>
          </a:p>
        </p:txBody>
      </p:sp>
      <p:sp>
        <p:nvSpPr>
          <p:cNvPr id="9" name="Rectangle 8"/>
          <p:cNvSpPr/>
          <p:nvPr/>
        </p:nvSpPr>
        <p:spPr>
          <a:xfrm>
            <a:off x="1586229" y="1736705"/>
            <a:ext cx="1317655" cy="1566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Data Collection</a:t>
            </a:r>
            <a:endParaRPr lang="en-US" sz="1400" dirty="0"/>
          </a:p>
        </p:txBody>
      </p:sp>
      <p:sp>
        <p:nvSpPr>
          <p:cNvPr id="10" name="Rectangle 9"/>
          <p:cNvSpPr/>
          <p:nvPr/>
        </p:nvSpPr>
        <p:spPr>
          <a:xfrm>
            <a:off x="3003149" y="2351339"/>
            <a:ext cx="1373663" cy="9518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Data Verification</a:t>
            </a:r>
            <a:endParaRPr lang="en-US" sz="1400" dirty="0"/>
          </a:p>
        </p:txBody>
      </p:sp>
      <p:sp>
        <p:nvSpPr>
          <p:cNvPr id="11" name="Rectangle 10"/>
          <p:cNvSpPr/>
          <p:nvPr/>
        </p:nvSpPr>
        <p:spPr>
          <a:xfrm>
            <a:off x="4464995" y="753295"/>
            <a:ext cx="1595887" cy="8971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Machine Resource Management</a:t>
            </a:r>
            <a:endParaRPr lang="en-US" sz="1400" dirty="0"/>
          </a:p>
        </p:txBody>
      </p:sp>
      <p:sp>
        <p:nvSpPr>
          <p:cNvPr id="12" name="Rectangle 11"/>
          <p:cNvSpPr/>
          <p:nvPr/>
        </p:nvSpPr>
        <p:spPr>
          <a:xfrm>
            <a:off x="4464995" y="1736705"/>
            <a:ext cx="1595887" cy="7401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Analysis Tools</a:t>
            </a:r>
            <a:endParaRPr lang="en-US" sz="1400" dirty="0"/>
          </a:p>
        </p:txBody>
      </p:sp>
      <p:sp>
        <p:nvSpPr>
          <p:cNvPr id="13" name="Rectangle 12"/>
          <p:cNvSpPr/>
          <p:nvPr/>
        </p:nvSpPr>
        <p:spPr>
          <a:xfrm>
            <a:off x="4464994" y="2563085"/>
            <a:ext cx="1595887" cy="7401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Process Management Tools</a:t>
            </a:r>
            <a:endParaRPr lang="en-US" sz="1400" dirty="0"/>
          </a:p>
        </p:txBody>
      </p:sp>
      <p:sp>
        <p:nvSpPr>
          <p:cNvPr id="14" name="Rectangle 13"/>
          <p:cNvSpPr/>
          <p:nvPr/>
        </p:nvSpPr>
        <p:spPr>
          <a:xfrm>
            <a:off x="6140437" y="753295"/>
            <a:ext cx="1373664" cy="254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Serving Infrastructure</a:t>
            </a:r>
            <a:endParaRPr lang="en-US" sz="1400" dirty="0"/>
          </a:p>
        </p:txBody>
      </p:sp>
      <p:sp>
        <p:nvSpPr>
          <p:cNvPr id="15" name="Rectangle 14"/>
          <p:cNvSpPr/>
          <p:nvPr/>
        </p:nvSpPr>
        <p:spPr>
          <a:xfrm>
            <a:off x="7601301" y="753294"/>
            <a:ext cx="1317654" cy="254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Monitoring</a:t>
            </a:r>
            <a:endParaRPr lang="en-US" sz="1400" dirty="0"/>
          </a:p>
        </p:txBody>
      </p:sp>
      <p:sp>
        <p:nvSpPr>
          <p:cNvPr id="16" name="Title 4"/>
          <p:cNvSpPr txBox="1"/>
          <p:nvPr/>
        </p:nvSpPr>
        <p:spPr>
          <a:xfrm>
            <a:off x="1756032" y="0"/>
            <a:ext cx="7162923" cy="598984"/>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r"/>
            <a:r>
              <a:rPr lang="en-GB" sz="3200" dirty="0" err="1"/>
              <a:t>MLOps</a:t>
            </a:r>
            <a:r>
              <a:rPr lang="en-GB" sz="3200" dirty="0"/>
              <a:t> = ML Model + Software</a:t>
            </a:r>
            <a:endParaRPr lang="en-GB" sz="3200" dirty="0"/>
          </a:p>
        </p:txBody>
      </p:sp>
      <p:sp>
        <p:nvSpPr>
          <p:cNvPr id="17" name="Rectangle 16"/>
          <p:cNvSpPr/>
          <p:nvPr/>
        </p:nvSpPr>
        <p:spPr>
          <a:xfrm>
            <a:off x="4464994" y="3551442"/>
            <a:ext cx="540221" cy="52837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Your code</a:t>
            </a:r>
            <a:endParaRPr lang="en-US" sz="1200" b="1" dirty="0"/>
          </a:p>
        </p:txBody>
      </p:sp>
      <p:sp>
        <p:nvSpPr>
          <p:cNvPr id="18" name="Rectangle 17"/>
          <p:cNvSpPr/>
          <p:nvPr/>
        </p:nvSpPr>
        <p:spPr>
          <a:xfrm>
            <a:off x="2268867" y="3560550"/>
            <a:ext cx="2104846" cy="52837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ML Framework</a:t>
            </a:r>
            <a:endParaRPr lang="en-US" sz="1200" b="1" dirty="0"/>
          </a:p>
        </p:txBody>
      </p:sp>
      <p:cxnSp>
        <p:nvCxnSpPr>
          <p:cNvPr id="20" name="Straight Connector 19"/>
          <p:cNvCxnSpPr/>
          <p:nvPr/>
        </p:nvCxnSpPr>
        <p:spPr>
          <a:xfrm flipH="1">
            <a:off x="2268867" y="2265076"/>
            <a:ext cx="734282" cy="1295474"/>
          </a:xfrm>
          <a:prstGeom prst="line">
            <a:avLst/>
          </a:prstGeom>
          <a:ln w="19050">
            <a:solidFill>
              <a:schemeClr val="tx2"/>
            </a:solidFill>
            <a:prstDash val="dash"/>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385438" y="2265076"/>
            <a:ext cx="616472" cy="1286366"/>
          </a:xfrm>
          <a:prstGeom prst="line">
            <a:avLst/>
          </a:prstGeom>
          <a:ln w="19050">
            <a:solidFill>
              <a:schemeClr val="tx2"/>
            </a:solidFill>
            <a:prstDash val="dash"/>
          </a:ln>
        </p:spPr>
        <p:style>
          <a:lnRef idx="1">
            <a:schemeClr val="accent6"/>
          </a:lnRef>
          <a:fillRef idx="0">
            <a:schemeClr val="accent6"/>
          </a:fillRef>
          <a:effectRef idx="0">
            <a:schemeClr val="accent6"/>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7520055" y="4803219"/>
            <a:ext cx="138046" cy="201931"/>
          </a:xfrm>
          <a:prstGeom prst="rect">
            <a:avLst/>
          </a:prstGeom>
        </p:spPr>
        <p:txBody>
          <a:bodyPr/>
          <a:lstStyle/>
          <a:p>
            <a:fld id="{86CB4B4D-7CA3-9044-876B-883B54F8677D}" type="slidenum">
              <a:rPr/>
            </a:fld>
            <a:endParaRPr/>
          </a:p>
        </p:txBody>
      </p:sp>
      <p:grpSp>
        <p:nvGrpSpPr>
          <p:cNvPr id="130" name="Group"/>
          <p:cNvGrpSpPr/>
          <p:nvPr/>
        </p:nvGrpSpPr>
        <p:grpSpPr>
          <a:xfrm>
            <a:off x="1143000" y="0"/>
            <a:ext cx="6858000" cy="914400"/>
            <a:chOff x="0" y="0"/>
            <a:chExt cx="9144000" cy="1219200"/>
          </a:xfrm>
        </p:grpSpPr>
        <p:sp>
          <p:nvSpPr>
            <p:cNvPr id="128" name="Rectangle"/>
            <p:cNvSpPr/>
            <p:nvPr/>
          </p:nvSpPr>
          <p:spPr>
            <a:xfrm>
              <a:off x="0" y="0"/>
              <a:ext cx="9144000" cy="1219200"/>
            </a:xfrm>
            <a:prstGeom prst="rect">
              <a:avLst/>
            </a:prstGeom>
            <a:solidFill>
              <a:srgbClr val="404040"/>
            </a:solidFill>
            <a:ln w="12700" cap="flat">
              <a:noFill/>
              <a:miter lim="400000"/>
            </a:ln>
            <a:effectLst/>
          </p:spPr>
          <p:txBody>
            <a:bodyPr wrap="square" lIns="34289" tIns="34289" rIns="34289" bIns="34289" numCol="1" anchor="ctr">
              <a:noAutofit/>
            </a:bodyPr>
            <a:lstStyle/>
            <a:p>
              <a:pPr>
                <a:defRPr sz="4000">
                  <a:solidFill>
                    <a:srgbClr val="FFFFFF"/>
                  </a:solidFill>
                  <a:latin typeface="Arial"/>
                  <a:ea typeface="Arial"/>
                  <a:cs typeface="Arial"/>
                  <a:sym typeface="Arial"/>
                </a:defRPr>
              </a:pPr>
              <a:endParaRPr sz="3000"/>
            </a:p>
          </p:txBody>
        </p:sp>
        <p:sp>
          <p:nvSpPr>
            <p:cNvPr id="129" name="ML Platforms in the Lifecycle"/>
            <p:cNvSpPr txBox="1"/>
            <p:nvPr/>
          </p:nvSpPr>
          <p:spPr>
            <a:xfrm>
              <a:off x="0" y="255659"/>
              <a:ext cx="9144000" cy="707884"/>
            </a:xfrm>
            <a:prstGeom prst="rect">
              <a:avLst/>
            </a:prstGeom>
            <a:noFill/>
            <a:ln w="12700" cap="flat">
              <a:noFill/>
              <a:miter lim="400000"/>
            </a:ln>
            <a:effectLst/>
          </p:spPr>
          <p:txBody>
            <a:bodyPr wrap="square" lIns="34289" tIns="34289" rIns="34289" bIns="34289" numCol="1" anchor="ctr">
              <a:spAutoFit/>
            </a:bodyPr>
            <a:lstStyle>
              <a:lvl1pPr>
                <a:defRPr sz="4000">
                  <a:solidFill>
                    <a:srgbClr val="FFFFFF"/>
                  </a:solidFill>
                  <a:latin typeface="Arial"/>
                  <a:ea typeface="Arial"/>
                  <a:cs typeface="Arial"/>
                  <a:sym typeface="Arial"/>
                </a:defRPr>
              </a:lvl1pPr>
            </a:lstStyle>
            <a:p>
              <a:r>
                <a:rPr sz="3000"/>
                <a:t>  ML Platforms in the Lifecycle</a:t>
              </a:r>
              <a:endParaRPr sz="3000"/>
            </a:p>
          </p:txBody>
        </p:sp>
      </p:grpSp>
      <p:pic>
        <p:nvPicPr>
          <p:cNvPr id="131" name="adalab.jpg" descr="adalab.jpg"/>
          <p:cNvPicPr>
            <a:picLocks noChangeAspect="1"/>
          </p:cNvPicPr>
          <p:nvPr/>
        </p:nvPicPr>
        <p:blipFill>
          <a:blip r:embed="rId1"/>
          <a:srcRect l="1448" t="7972" b="34941"/>
          <a:stretch>
            <a:fillRect/>
          </a:stretch>
        </p:blipFill>
        <p:spPr>
          <a:xfrm>
            <a:off x="1192709" y="1137493"/>
            <a:ext cx="6758695" cy="2773115"/>
          </a:xfrm>
          <a:prstGeom prst="rect">
            <a:avLst/>
          </a:prstGeom>
          <a:ln w="12700">
            <a:miter lim="400000"/>
            <a:headEnd/>
            <a:tailEnd/>
          </a:ln>
        </p:spPr>
      </p:pic>
      <p:sp>
        <p:nvSpPr>
          <p:cNvPr id="132" name="Rectangle 7"/>
          <p:cNvSpPr txBox="1"/>
          <p:nvPr/>
        </p:nvSpPr>
        <p:spPr>
          <a:xfrm>
            <a:off x="1879215" y="4085281"/>
            <a:ext cx="1957240" cy="722505"/>
          </a:xfrm>
          <a:prstGeom prst="rect">
            <a:avLst/>
          </a:prstGeom>
          <a:ln w="12700">
            <a:miter lim="400000"/>
          </a:ln>
        </p:spPr>
        <p:txBody>
          <a:bodyPr lIns="34289" rIns="34289">
            <a:spAutoFit/>
          </a:bodyPr>
          <a:lstStyle/>
          <a:p>
            <a:pPr algn="ctr">
              <a:lnSpc>
                <a:spcPts val="2550"/>
              </a:lnSpc>
              <a:defRPr sz="2400">
                <a:solidFill>
                  <a:srgbClr val="535353"/>
                </a:solidFill>
                <a:latin typeface="Arial"/>
                <a:ea typeface="Arial"/>
                <a:cs typeface="Arial"/>
                <a:sym typeface="Arial"/>
              </a:defRPr>
            </a:pPr>
            <a:r>
              <a:rPr sz="1600" dirty="0"/>
              <a:t>Data acquisition</a:t>
            </a:r>
            <a:endParaRPr sz="1600" dirty="0"/>
          </a:p>
          <a:p>
            <a:pPr algn="ctr">
              <a:lnSpc>
                <a:spcPts val="2550"/>
              </a:lnSpc>
              <a:defRPr sz="2400">
                <a:solidFill>
                  <a:srgbClr val="535353"/>
                </a:solidFill>
                <a:latin typeface="Arial"/>
                <a:ea typeface="Arial"/>
                <a:cs typeface="Arial"/>
                <a:sym typeface="Arial"/>
              </a:defRPr>
            </a:pPr>
            <a:r>
              <a:rPr sz="1600" dirty="0"/>
              <a:t>Data preparation</a:t>
            </a:r>
            <a:endParaRPr sz="1600" dirty="0"/>
          </a:p>
        </p:txBody>
      </p:sp>
      <p:sp>
        <p:nvSpPr>
          <p:cNvPr id="133" name="Rectangle 7"/>
          <p:cNvSpPr txBox="1"/>
          <p:nvPr/>
        </p:nvSpPr>
        <p:spPr>
          <a:xfrm>
            <a:off x="3905826" y="3923357"/>
            <a:ext cx="2217206" cy="1055930"/>
          </a:xfrm>
          <a:prstGeom prst="rect">
            <a:avLst/>
          </a:prstGeom>
          <a:ln w="12700">
            <a:miter lim="400000"/>
          </a:ln>
        </p:spPr>
        <p:txBody>
          <a:bodyPr lIns="34289" rIns="34289">
            <a:spAutoFit/>
          </a:bodyPr>
          <a:lstStyle/>
          <a:p>
            <a:pPr algn="ctr">
              <a:lnSpc>
                <a:spcPts val="2550"/>
              </a:lnSpc>
              <a:defRPr sz="2400">
                <a:solidFill>
                  <a:srgbClr val="535353"/>
                </a:solidFill>
                <a:latin typeface="Arial"/>
                <a:ea typeface="Arial"/>
                <a:cs typeface="Arial"/>
                <a:sym typeface="Arial"/>
              </a:defRPr>
            </a:pPr>
            <a:r>
              <a:rPr sz="1600" dirty="0"/>
              <a:t>Feature Engineering</a:t>
            </a:r>
            <a:endParaRPr sz="1600" dirty="0"/>
          </a:p>
          <a:p>
            <a:pPr algn="ctr">
              <a:lnSpc>
                <a:spcPts val="2550"/>
              </a:lnSpc>
              <a:defRPr sz="2400">
                <a:solidFill>
                  <a:srgbClr val="535353"/>
                </a:solidFill>
                <a:latin typeface="Arial"/>
                <a:ea typeface="Arial"/>
                <a:cs typeface="Arial"/>
                <a:sym typeface="Arial"/>
              </a:defRPr>
            </a:pPr>
            <a:r>
              <a:rPr sz="1600" dirty="0"/>
              <a:t>Training &amp; Inference</a:t>
            </a:r>
            <a:endParaRPr sz="1600" dirty="0"/>
          </a:p>
          <a:p>
            <a:pPr algn="ctr">
              <a:lnSpc>
                <a:spcPts val="2550"/>
              </a:lnSpc>
              <a:defRPr sz="2400">
                <a:solidFill>
                  <a:srgbClr val="535353"/>
                </a:solidFill>
                <a:latin typeface="Arial"/>
                <a:ea typeface="Arial"/>
                <a:cs typeface="Arial"/>
                <a:sym typeface="Arial"/>
              </a:defRPr>
            </a:pPr>
            <a:r>
              <a:rPr sz="1600" dirty="0"/>
              <a:t>Model Selection</a:t>
            </a:r>
            <a:endParaRPr sz="1600" dirty="0"/>
          </a:p>
        </p:txBody>
      </p:sp>
      <p:sp>
        <p:nvSpPr>
          <p:cNvPr id="134" name="Rectangle 7"/>
          <p:cNvSpPr txBox="1"/>
          <p:nvPr/>
        </p:nvSpPr>
        <p:spPr>
          <a:xfrm>
            <a:off x="6192403" y="4085281"/>
            <a:ext cx="1724621" cy="722505"/>
          </a:xfrm>
          <a:prstGeom prst="rect">
            <a:avLst/>
          </a:prstGeom>
          <a:ln w="12700">
            <a:miter lim="400000"/>
          </a:ln>
        </p:spPr>
        <p:txBody>
          <a:bodyPr lIns="34289" rIns="34289">
            <a:spAutoFit/>
          </a:bodyPr>
          <a:lstStyle/>
          <a:p>
            <a:pPr algn="ctr">
              <a:lnSpc>
                <a:spcPts val="2550"/>
              </a:lnSpc>
              <a:defRPr sz="2400">
                <a:solidFill>
                  <a:srgbClr val="535353"/>
                </a:solidFill>
                <a:latin typeface="Arial"/>
                <a:ea typeface="Arial"/>
                <a:cs typeface="Arial"/>
                <a:sym typeface="Arial"/>
              </a:defRPr>
            </a:pPr>
            <a:r>
              <a:rPr sz="1600" dirty="0"/>
              <a:t>Serving</a:t>
            </a:r>
            <a:endParaRPr sz="1600" dirty="0"/>
          </a:p>
          <a:p>
            <a:pPr algn="ctr">
              <a:lnSpc>
                <a:spcPts val="2550"/>
              </a:lnSpc>
              <a:defRPr sz="2400">
                <a:solidFill>
                  <a:srgbClr val="535353"/>
                </a:solidFill>
                <a:latin typeface="Arial"/>
                <a:ea typeface="Arial"/>
                <a:cs typeface="Arial"/>
                <a:sym typeface="Arial"/>
              </a:defRPr>
            </a:pPr>
            <a:r>
              <a:rPr sz="1600" dirty="0"/>
              <a:t>Monitoring</a:t>
            </a:r>
            <a:endParaRPr sz="1600" dirty="0"/>
          </a:p>
        </p:txBody>
      </p:sp>
      <p:sp>
        <p:nvSpPr>
          <p:cNvPr id="135" name="Rectangle 7"/>
          <p:cNvSpPr/>
          <p:nvPr/>
        </p:nvSpPr>
        <p:spPr>
          <a:xfrm>
            <a:off x="2941588" y="2205433"/>
            <a:ext cx="4478351" cy="484042"/>
          </a:xfrm>
          <a:prstGeom prst="rect">
            <a:avLst/>
          </a:prstGeom>
          <a:ln w="38100">
            <a:solidFill>
              <a:srgbClr val="FF0000"/>
            </a:solidFill>
          </a:ln>
        </p:spPr>
        <p:txBody>
          <a:bodyPr lIns="34289" rIns="34289" anchor="ctr"/>
          <a:lstStyle/>
          <a:p>
            <a:pPr algn="ctr">
              <a:defRPr>
                <a:solidFill>
                  <a:srgbClr val="FFFFFF"/>
                </a:solidFill>
              </a:defRPr>
            </a:pPr>
            <a:endParaRPr sz="1350"/>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xfrm>
            <a:off x="7520055" y="4803219"/>
            <a:ext cx="138046" cy="201931"/>
          </a:xfrm>
          <a:prstGeom prst="rect">
            <a:avLst/>
          </a:prstGeom>
        </p:spPr>
        <p:txBody>
          <a:bodyPr/>
          <a:lstStyle/>
          <a:p>
            <a:fld id="{86CB4B4D-7CA3-9044-876B-883B54F8677D}" type="slidenum">
              <a:rPr/>
            </a:fld>
            <a:endParaRPr/>
          </a:p>
        </p:txBody>
      </p:sp>
      <p:pic>
        <p:nvPicPr>
          <p:cNvPr id="138" name="Image" descr="Image"/>
          <p:cNvPicPr>
            <a:picLocks noChangeAspect="1"/>
          </p:cNvPicPr>
          <p:nvPr/>
        </p:nvPicPr>
        <p:blipFill>
          <a:blip r:embed="rId1"/>
          <a:stretch>
            <a:fillRect/>
          </a:stretch>
        </p:blipFill>
        <p:spPr>
          <a:xfrm>
            <a:off x="1220440" y="1634762"/>
            <a:ext cx="6703121" cy="2448096"/>
          </a:xfrm>
          <a:prstGeom prst="rect">
            <a:avLst/>
          </a:prstGeom>
          <a:ln w="12700">
            <a:miter lim="400000"/>
            <a:headEnd/>
            <a:tailEnd/>
          </a:ln>
        </p:spPr>
      </p:pic>
      <p:grpSp>
        <p:nvGrpSpPr>
          <p:cNvPr id="141" name="Rectangle 6"/>
          <p:cNvGrpSpPr/>
          <p:nvPr/>
        </p:nvGrpSpPr>
        <p:grpSpPr>
          <a:xfrm>
            <a:off x="1143000" y="0"/>
            <a:ext cx="6858000" cy="914400"/>
            <a:chOff x="0" y="0"/>
            <a:chExt cx="9144000" cy="1219200"/>
          </a:xfrm>
        </p:grpSpPr>
        <p:sp>
          <p:nvSpPr>
            <p:cNvPr id="139" name="Rectangle"/>
            <p:cNvSpPr/>
            <p:nvPr/>
          </p:nvSpPr>
          <p:spPr>
            <a:xfrm>
              <a:off x="0" y="0"/>
              <a:ext cx="9144000" cy="1219200"/>
            </a:xfrm>
            <a:prstGeom prst="rect">
              <a:avLst/>
            </a:prstGeom>
            <a:solidFill>
              <a:srgbClr val="404040"/>
            </a:solidFill>
            <a:ln w="12700" cap="flat">
              <a:noFill/>
              <a:miter lim="400000"/>
            </a:ln>
            <a:effectLst/>
          </p:spPr>
          <p:txBody>
            <a:bodyPr wrap="square" lIns="34289" tIns="34289" rIns="34289" bIns="34289" numCol="1" anchor="ctr">
              <a:noAutofit/>
            </a:bodyPr>
            <a:lstStyle/>
            <a:p>
              <a:pPr>
                <a:defRPr sz="4000">
                  <a:solidFill>
                    <a:srgbClr val="FFFFFF"/>
                  </a:solidFill>
                  <a:latin typeface="Arial"/>
                  <a:ea typeface="Arial"/>
                  <a:cs typeface="Arial"/>
                  <a:sym typeface="Arial"/>
                </a:defRPr>
              </a:pPr>
              <a:endParaRPr sz="3000"/>
            </a:p>
          </p:txBody>
        </p:sp>
        <p:sp>
          <p:nvSpPr>
            <p:cNvPr id="140" name="ML Platforms in the Lifecycle"/>
            <p:cNvSpPr txBox="1"/>
            <p:nvPr/>
          </p:nvSpPr>
          <p:spPr>
            <a:xfrm>
              <a:off x="0" y="256964"/>
              <a:ext cx="9144000" cy="705273"/>
            </a:xfrm>
            <a:prstGeom prst="rect">
              <a:avLst/>
            </a:prstGeom>
            <a:noFill/>
            <a:ln w="12700" cap="flat">
              <a:noFill/>
              <a:miter lim="400000"/>
            </a:ln>
            <a:effectLst/>
          </p:spPr>
          <p:txBody>
            <a:bodyPr wrap="square" lIns="34289" tIns="34289" rIns="34289" bIns="34289" numCol="1" anchor="ctr">
              <a:spAutoFit/>
            </a:bodyPr>
            <a:lstStyle>
              <a:lvl1pPr>
                <a:defRPr sz="4000">
                  <a:solidFill>
                    <a:srgbClr val="FFFFFF"/>
                  </a:solidFill>
                  <a:latin typeface="Arial"/>
                  <a:ea typeface="Arial"/>
                  <a:cs typeface="Arial"/>
                  <a:sym typeface="Arial"/>
                </a:defRPr>
              </a:lvl1pPr>
            </a:lstStyle>
            <a:p>
              <a:r>
                <a:rPr sz="3000"/>
                <a:t>  </a:t>
              </a:r>
              <a:r>
                <a:rPr lang="en-GB" sz="3000" dirty="0" err="1">
                  <a:sym typeface="+mn-ea"/>
                </a:rPr>
                <a:t>MLOps</a:t>
              </a:r>
              <a:r>
                <a:rPr lang="en-GB" sz="3000" dirty="0">
                  <a:sym typeface="+mn-ea"/>
                </a:rPr>
                <a:t> = ML Model + Software</a:t>
              </a:r>
              <a:endParaRPr sz="3000"/>
            </a:p>
          </p:txBody>
        </p:sp>
      </p:grpSp>
      <p:pic>
        <p:nvPicPr>
          <p:cNvPr id="142" name="Image" descr="Image"/>
          <p:cNvPicPr>
            <a:picLocks noChangeAspect="1"/>
          </p:cNvPicPr>
          <p:nvPr/>
        </p:nvPicPr>
        <p:blipFill>
          <a:blip r:embed="rId2"/>
          <a:srcRect l="6138" t="24486" r="6138" b="18708"/>
          <a:stretch>
            <a:fillRect/>
          </a:stretch>
        </p:blipFill>
        <p:spPr>
          <a:xfrm>
            <a:off x="3858667" y="1276350"/>
            <a:ext cx="1426790" cy="517395"/>
          </a:xfrm>
          <a:prstGeom prst="rect">
            <a:avLst/>
          </a:prstGeom>
          <a:ln w="12700">
            <a:miter lim="400000"/>
            <a:headEnd/>
            <a:tailEnd/>
          </a:ln>
        </p:spPr>
      </p:pic>
      <p:sp>
        <p:nvSpPr>
          <p:cNvPr id="143" name="Rectangle 7"/>
          <p:cNvSpPr/>
          <p:nvPr/>
        </p:nvSpPr>
        <p:spPr>
          <a:xfrm>
            <a:off x="3914923" y="2787775"/>
            <a:ext cx="324707" cy="256580"/>
          </a:xfrm>
          <a:prstGeom prst="rect">
            <a:avLst/>
          </a:prstGeom>
          <a:ln w="38100">
            <a:solidFill>
              <a:srgbClr val="FF0000"/>
            </a:solidFill>
          </a:ln>
        </p:spPr>
        <p:txBody>
          <a:bodyPr lIns="34289" rIns="34289" anchor="ctr"/>
          <a:lstStyle/>
          <a:p>
            <a:pPr algn="ctr">
              <a:defRPr>
                <a:solidFill>
                  <a:srgbClr val="FFFFFF"/>
                </a:solidFill>
              </a:defRPr>
            </a:pPr>
            <a:endParaRPr sz="1350"/>
          </a:p>
        </p:txBody>
      </p:sp>
      <p:sp>
        <p:nvSpPr>
          <p:cNvPr id="144" name="Rectangle 7"/>
          <p:cNvSpPr/>
          <p:nvPr/>
        </p:nvSpPr>
        <p:spPr>
          <a:xfrm>
            <a:off x="1847999" y="2130550"/>
            <a:ext cx="928837" cy="1080083"/>
          </a:xfrm>
          <a:prstGeom prst="rect">
            <a:avLst/>
          </a:prstGeom>
          <a:ln w="38100">
            <a:solidFill>
              <a:srgbClr val="FF0000"/>
            </a:solidFill>
          </a:ln>
        </p:spPr>
        <p:txBody>
          <a:bodyPr lIns="34289" rIns="34289" anchor="ctr"/>
          <a:lstStyle/>
          <a:p>
            <a:pPr algn="ctr">
              <a:defRPr>
                <a:solidFill>
                  <a:srgbClr val="FFFFFF"/>
                </a:solidFill>
              </a:defRPr>
            </a:pPr>
            <a:endParaRPr sz="1350"/>
          </a:p>
        </p:txBody>
      </p:sp>
      <p:sp>
        <p:nvSpPr>
          <p:cNvPr id="145" name="Rectangle 7"/>
          <p:cNvSpPr/>
          <p:nvPr/>
        </p:nvSpPr>
        <p:spPr>
          <a:xfrm>
            <a:off x="4276874" y="2825875"/>
            <a:ext cx="1262807" cy="813383"/>
          </a:xfrm>
          <a:prstGeom prst="rect">
            <a:avLst/>
          </a:prstGeom>
          <a:ln w="38100">
            <a:solidFill>
              <a:srgbClr val="FF0000"/>
            </a:solidFill>
          </a:ln>
        </p:spPr>
        <p:txBody>
          <a:bodyPr lIns="34289" rIns="34289" anchor="ctr"/>
          <a:lstStyle/>
          <a:p>
            <a:pPr algn="ctr">
              <a:defRPr>
                <a:solidFill>
                  <a:srgbClr val="FFFFFF"/>
                </a:solidFill>
              </a:defRPr>
            </a:pPr>
            <a:endParaRPr sz="1350"/>
          </a:p>
        </p:txBody>
      </p:sp>
      <p:sp>
        <p:nvSpPr>
          <p:cNvPr id="2" name="Q: What sort of “debts” arise in real-world ML and why?"/>
          <p:cNvSpPr txBox="1"/>
          <p:nvPr/>
        </p:nvSpPr>
        <p:spPr>
          <a:xfrm>
            <a:off x="1293968" y="4233292"/>
            <a:ext cx="6556065" cy="327803"/>
          </a:xfrm>
          <a:prstGeom prst="rect">
            <a:avLst/>
          </a:prstGeom>
          <a:ln w="12700">
            <a:miter lim="400000"/>
          </a:ln>
        </p:spPr>
        <p:txBody>
          <a:bodyPr lIns="34289" rIns="34289">
            <a:normAutofit fontScale="70000" lnSpcReduction="20000"/>
          </a:bodyPr>
          <a:lstStyle/>
          <a:p>
            <a:pPr algn="ctr">
              <a:lnSpc>
                <a:spcPct val="110000"/>
              </a:lnSpc>
              <a:spcBef>
                <a:spcPts val="450"/>
              </a:spcBef>
              <a:defRPr sz="2400" i="1">
                <a:solidFill>
                  <a:srgbClr val="535353"/>
                </a:solidFill>
                <a:latin typeface="Arial"/>
                <a:ea typeface="Arial"/>
                <a:cs typeface="Arial"/>
                <a:sym typeface="Arial"/>
              </a:defRPr>
            </a:pPr>
            <a:r>
              <a:rPr b="1" dirty="0"/>
              <a:t>Q:</a:t>
            </a:r>
            <a:r>
              <a:rPr dirty="0"/>
              <a:t> What sort of “debts” arise in real-world ML and why?</a:t>
            </a:r>
            <a:endParaRPr dirty="0"/>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indefinite" fill="hold"/>
                                        <p:tgtEl>
                                          <p:spTgt spid="1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indefinite" fill="hold"/>
                                        <p:tgtEl>
                                          <p:spTgt spid="14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indefinite" fill="hold"/>
                                        <p:tgtEl>
                                          <p:spTgt spid="1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advAuto="0"/>
      <p:bldP spid="144" grpId="0" animBg="1" advAuto="0"/>
      <p:bldP spid="145" grpId="0" animBg="1" advAuto="0"/>
      <p:bldP spid="2" grpId="0" animBg="1"/>
    </p:bldLst>
  </p:timing>
</p:sld>
</file>

<file path=ppt/theme/theme1.xml><?xml version="1.0" encoding="utf-8"?>
<a:theme xmlns:a="http://schemas.openxmlformats.org/drawingml/2006/main" name="CERNcobrandi16-9">
  <a:themeElements>
    <a:clrScheme name="CERN 1">
      <a:dk1>
        <a:srgbClr val="0055A0"/>
      </a:dk1>
      <a:lt1>
        <a:sysClr val="window" lastClr="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CERNcobrandi16-9.potx</Template>
  <TotalTime>0</TotalTime>
  <Words>11411</Words>
  <Application>WPS Presentation</Application>
  <PresentationFormat>On-screen Show (16:9)</PresentationFormat>
  <Paragraphs>820</Paragraphs>
  <Slides>54</Slides>
  <Notes>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54</vt:i4>
      </vt:variant>
    </vt:vector>
  </HeadingPairs>
  <TitlesOfParts>
    <vt:vector size="75" baseType="lpstr">
      <vt:lpstr>Arial</vt:lpstr>
      <vt:lpstr>SimSun</vt:lpstr>
      <vt:lpstr>Wingdings</vt:lpstr>
      <vt:lpstr>Arial</vt:lpstr>
      <vt:lpstr>Nimbus Roman No9 L</vt:lpstr>
      <vt:lpstr>Optima</vt:lpstr>
      <vt:lpstr>Comfortaa Light</vt:lpstr>
      <vt:lpstr>Inter SemiBold</vt:lpstr>
      <vt:lpstr>Helvetica Neue</vt:lpstr>
      <vt:lpstr>Inter</vt:lpstr>
      <vt:lpstr>Inter Light</vt:lpstr>
      <vt:lpstr>Inter</vt:lpstr>
      <vt:lpstr>Lato</vt:lpstr>
      <vt:lpstr>Cambria Math</vt:lpstr>
      <vt:lpstr>Microsoft YaHei</vt:lpstr>
      <vt:lpstr>Droid Sans Fallback</vt:lpstr>
      <vt:lpstr>Arial Unicode MS</vt:lpstr>
      <vt:lpstr>Calibri</vt:lpstr>
      <vt:lpstr>DejaVu Sans</vt:lpstr>
      <vt:lpstr>DejaVu Math TeX Gyre</vt:lpstr>
      <vt:lpstr>CERNcobrandi16-9</vt:lpstr>
      <vt:lpstr>Machine Learning Operations</vt:lpstr>
      <vt:lpstr>PowerPoint 演示文稿</vt:lpstr>
      <vt:lpstr>What Has to Go Right?</vt:lpstr>
      <vt:lpstr>What Can Go Wrong?</vt:lpstr>
      <vt:lpstr>MLOps is about maintaining the trained model performance* in production. The performance may degrade due to factors outside of our control  so we ought to monitor the performance and if needed, roll out a new model to users.</vt:lpstr>
      <vt:lpstr>ML Model = Data + 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Can we estimate/set/benchmark employee pay from this data?</vt:lpstr>
      <vt:lpstr>Why an MLOps Platform?</vt:lpstr>
      <vt:lpstr>Avoiding a ‘zoo’</vt:lpstr>
      <vt:lpstr>A Simplified MLOps Pipeline</vt:lpstr>
      <vt:lpstr>Data Engineering</vt:lpstr>
      <vt:lpstr>PowerPoint 演示文稿</vt:lpstr>
      <vt:lpstr>Exploratory Data Analysis</vt:lpstr>
      <vt:lpstr>Data Processing Pipeline</vt:lpstr>
      <vt:lpstr>Reproducibility</vt:lpstr>
      <vt:lpstr>Keeping Track of Data Processing</vt:lpstr>
      <vt:lpstr>Notebook Good Practices</vt:lpstr>
      <vt:lpstr>From Model-driven to Data-driven ML</vt:lpstr>
      <vt:lpstr>Modelling</vt:lpstr>
      <vt:lpstr>Selecting Data for Training</vt:lpstr>
      <vt:lpstr>Selecting Data for Training</vt:lpstr>
      <vt:lpstr>Balancing Datasets</vt:lpstr>
      <vt:lpstr>Rare Events</vt:lpstr>
      <vt:lpstr>Rare Events</vt:lpstr>
      <vt:lpstr>Rare Events</vt:lpstr>
      <vt:lpstr>Data Augmentation</vt:lpstr>
      <vt:lpstr>What else can we do?</vt:lpstr>
      <vt:lpstr>Training Tracking</vt:lpstr>
      <vt:lpstr>Error Analysis</vt:lpstr>
      <vt:lpstr>PowerPoint 演示文稿</vt:lpstr>
      <vt:lpstr>Deployment</vt:lpstr>
      <vt:lpstr>Degrees of Automation</vt:lpstr>
      <vt:lpstr>Modes of Deployment</vt:lpstr>
      <vt:lpstr>Reproducible Environments</vt:lpstr>
      <vt:lpstr>Monitoring</vt:lpstr>
      <vt:lpstr>PowerPoint 演示文稿</vt:lpstr>
      <vt:lpstr>Relevant Metrics</vt:lpstr>
      <vt:lpstr>Monitoring Matters</vt:lpstr>
      <vt:lpstr>PowerPoint 演示文稿</vt:lpstr>
      <vt:lpstr>MLOps Pipeline with Tensorflow</vt:lpstr>
      <vt:lpstr>PowerPoint 演示文稿</vt:lpstr>
      <vt:lpstr>Conclusion</vt:lpstr>
      <vt:lpstr>Resources</vt:lpstr>
    </vt:vector>
  </TitlesOfParts>
  <Company>cern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CERN User</dc:creator>
  <cp:lastModifiedBy>sudarsun</cp:lastModifiedBy>
  <cp:revision>1233</cp:revision>
  <dcterms:created xsi:type="dcterms:W3CDTF">2025-01-21T16:22:25Z</dcterms:created>
  <dcterms:modified xsi:type="dcterms:W3CDTF">2025-01-21T16:22:25Z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